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7"/>
  </p:notesMasterIdLst>
  <p:sldIdLst>
    <p:sldId id="260" r:id="rId3"/>
    <p:sldId id="261" r:id="rId4"/>
    <p:sldId id="262" r:id="rId5"/>
    <p:sldId id="257" r:id="rId6"/>
    <p:sldId id="258" r:id="rId7"/>
    <p:sldId id="259"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684"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nudin SM" userId="0c56fb960a93c77b" providerId="LiveId" clId="{98F31163-64A2-4388-9EB9-71C4D0BF0159}"/>
    <pc:docChg chg="undo custSel addSld modSld sldOrd">
      <pc:chgData name="Aminudin SM" userId="0c56fb960a93c77b" providerId="LiveId" clId="{98F31163-64A2-4388-9EB9-71C4D0BF0159}" dt="2023-03-15T07:30:24.616" v="343"/>
      <pc:docMkLst>
        <pc:docMk/>
      </pc:docMkLst>
      <pc:sldChg chg="addSp modSp mod">
        <pc:chgData name="Aminudin SM" userId="0c56fb960a93c77b" providerId="LiveId" clId="{98F31163-64A2-4388-9EB9-71C4D0BF0159}" dt="2023-03-15T07:13:54.169" v="17" actId="1076"/>
        <pc:sldMkLst>
          <pc:docMk/>
          <pc:sldMk cId="1334650387" sldId="257"/>
        </pc:sldMkLst>
        <pc:spChg chg="add mod">
          <ac:chgData name="Aminudin SM" userId="0c56fb960a93c77b" providerId="LiveId" clId="{98F31163-64A2-4388-9EB9-71C4D0BF0159}" dt="2023-03-15T07:13:54.169" v="17" actId="1076"/>
          <ac:spMkLst>
            <pc:docMk/>
            <pc:sldMk cId="1334650387" sldId="257"/>
            <ac:spMk id="2" creationId="{06920384-A6FF-ED66-2392-3F8DE2E9A369}"/>
          </ac:spMkLst>
        </pc:spChg>
      </pc:sldChg>
      <pc:sldChg chg="modSp mod">
        <pc:chgData name="Aminudin SM" userId="0c56fb960a93c77b" providerId="LiveId" clId="{98F31163-64A2-4388-9EB9-71C4D0BF0159}" dt="2023-03-15T07:15:57.219" v="76" actId="20577"/>
        <pc:sldMkLst>
          <pc:docMk/>
          <pc:sldMk cId="4271476838" sldId="258"/>
        </pc:sldMkLst>
        <pc:spChg chg="mod">
          <ac:chgData name="Aminudin SM" userId="0c56fb960a93c77b" providerId="LiveId" clId="{98F31163-64A2-4388-9EB9-71C4D0BF0159}" dt="2023-03-15T07:15:57.219" v="76" actId="20577"/>
          <ac:spMkLst>
            <pc:docMk/>
            <pc:sldMk cId="4271476838" sldId="258"/>
            <ac:spMk id="7" creationId="{341CA7FD-7545-81FB-68DD-7A967C7E4788}"/>
          </ac:spMkLst>
        </pc:spChg>
      </pc:sldChg>
      <pc:sldChg chg="modSp mod">
        <pc:chgData name="Aminudin SM" userId="0c56fb960a93c77b" providerId="LiveId" clId="{98F31163-64A2-4388-9EB9-71C4D0BF0159}" dt="2023-03-15T07:15:45.352" v="57" actId="20577"/>
        <pc:sldMkLst>
          <pc:docMk/>
          <pc:sldMk cId="1137689063" sldId="259"/>
        </pc:sldMkLst>
        <pc:spChg chg="mod">
          <ac:chgData name="Aminudin SM" userId="0c56fb960a93c77b" providerId="LiveId" clId="{98F31163-64A2-4388-9EB9-71C4D0BF0159}" dt="2023-03-15T07:15:45.352" v="57" actId="20577"/>
          <ac:spMkLst>
            <pc:docMk/>
            <pc:sldMk cId="1137689063" sldId="259"/>
            <ac:spMk id="7" creationId="{341CA7FD-7545-81FB-68DD-7A967C7E4788}"/>
          </ac:spMkLst>
        </pc:spChg>
      </pc:sldChg>
      <pc:sldChg chg="modSp mod">
        <pc:chgData name="Aminudin SM" userId="0c56fb960a93c77b" providerId="LiveId" clId="{98F31163-64A2-4388-9EB9-71C4D0BF0159}" dt="2023-03-15T07:19:05.917" v="77" actId="20577"/>
        <pc:sldMkLst>
          <pc:docMk/>
          <pc:sldMk cId="0" sldId="260"/>
        </pc:sldMkLst>
        <pc:spChg chg="mod">
          <ac:chgData name="Aminudin SM" userId="0c56fb960a93c77b" providerId="LiveId" clId="{98F31163-64A2-4388-9EB9-71C4D0BF0159}" dt="2023-03-15T07:19:05.917" v="77" actId="20577"/>
          <ac:spMkLst>
            <pc:docMk/>
            <pc:sldMk cId="0" sldId="260"/>
            <ac:spMk id="100" creationId="{00000000-0000-0000-0000-000000000000}"/>
          </ac:spMkLst>
        </pc:spChg>
      </pc:sldChg>
      <pc:sldChg chg="addSp modSp mod">
        <pc:chgData name="Aminudin SM" userId="0c56fb960a93c77b" providerId="LiveId" clId="{98F31163-64A2-4388-9EB9-71C4D0BF0159}" dt="2023-03-15T07:13:36.326" v="15" actId="113"/>
        <pc:sldMkLst>
          <pc:docMk/>
          <pc:sldMk cId="2579242333" sldId="263"/>
        </pc:sldMkLst>
        <pc:spChg chg="add mod">
          <ac:chgData name="Aminudin SM" userId="0c56fb960a93c77b" providerId="LiveId" clId="{98F31163-64A2-4388-9EB9-71C4D0BF0159}" dt="2023-03-15T07:13:36.326" v="15" actId="113"/>
          <ac:spMkLst>
            <pc:docMk/>
            <pc:sldMk cId="2579242333" sldId="263"/>
            <ac:spMk id="2" creationId="{C0550C1E-9217-0050-5221-412FD8C5FC7F}"/>
          </ac:spMkLst>
        </pc:spChg>
      </pc:sldChg>
      <pc:sldChg chg="addSp modSp mod">
        <pc:chgData name="Aminudin SM" userId="0c56fb960a93c77b" providerId="LiveId" clId="{98F31163-64A2-4388-9EB9-71C4D0BF0159}" dt="2023-03-15T07:14:11.949" v="19" actId="1076"/>
        <pc:sldMkLst>
          <pc:docMk/>
          <pc:sldMk cId="3133576163" sldId="266"/>
        </pc:sldMkLst>
        <pc:spChg chg="add mod">
          <ac:chgData name="Aminudin SM" userId="0c56fb960a93c77b" providerId="LiveId" clId="{98F31163-64A2-4388-9EB9-71C4D0BF0159}" dt="2023-03-15T07:14:11.949" v="19" actId="1076"/>
          <ac:spMkLst>
            <pc:docMk/>
            <pc:sldMk cId="3133576163" sldId="266"/>
            <ac:spMk id="2" creationId="{0328726D-3545-AC63-DD28-12A1C22305E2}"/>
          </ac:spMkLst>
        </pc:spChg>
      </pc:sldChg>
      <pc:sldChg chg="modSp mod">
        <pc:chgData name="Aminudin SM" userId="0c56fb960a93c77b" providerId="LiveId" clId="{98F31163-64A2-4388-9EB9-71C4D0BF0159}" dt="2023-03-15T07:15:08.231" v="40" actId="20577"/>
        <pc:sldMkLst>
          <pc:docMk/>
          <pc:sldMk cId="3866173427" sldId="267"/>
        </pc:sldMkLst>
        <pc:spChg chg="mod">
          <ac:chgData name="Aminudin SM" userId="0c56fb960a93c77b" providerId="LiveId" clId="{98F31163-64A2-4388-9EB9-71C4D0BF0159}" dt="2023-03-15T07:15:08.231" v="40" actId="20577"/>
          <ac:spMkLst>
            <pc:docMk/>
            <pc:sldMk cId="3866173427" sldId="267"/>
            <ac:spMk id="6" creationId="{1407A15D-AE7E-38F2-EAA0-208F040A72BC}"/>
          </ac:spMkLst>
        </pc:spChg>
      </pc:sldChg>
      <pc:sldChg chg="addSp delSp modSp add mod ord">
        <pc:chgData name="Aminudin SM" userId="0c56fb960a93c77b" providerId="LiveId" clId="{98F31163-64A2-4388-9EB9-71C4D0BF0159}" dt="2023-03-15T07:30:24.616" v="343"/>
        <pc:sldMkLst>
          <pc:docMk/>
          <pc:sldMk cId="985528713" sldId="269"/>
        </pc:sldMkLst>
        <pc:spChg chg="add mod">
          <ac:chgData name="Aminudin SM" userId="0c56fb960a93c77b" providerId="LiveId" clId="{98F31163-64A2-4388-9EB9-71C4D0BF0159}" dt="2023-03-15T07:22:45.293" v="123" actId="1076"/>
          <ac:spMkLst>
            <pc:docMk/>
            <pc:sldMk cId="985528713" sldId="269"/>
            <ac:spMk id="2" creationId="{5189C6C3-DDF8-4184-0046-6D284039F47D}"/>
          </ac:spMkLst>
        </pc:spChg>
        <pc:spChg chg="add mod">
          <ac:chgData name="Aminudin SM" userId="0c56fb960a93c77b" providerId="LiveId" clId="{98F31163-64A2-4388-9EB9-71C4D0BF0159}" dt="2023-03-15T07:24:22.206" v="252" actId="1076"/>
          <ac:spMkLst>
            <pc:docMk/>
            <pc:sldMk cId="985528713" sldId="269"/>
            <ac:spMk id="3" creationId="{8B784456-31FB-CA69-0FFD-4BC921DFC9E3}"/>
          </ac:spMkLst>
        </pc:spChg>
        <pc:spChg chg="add del mod">
          <ac:chgData name="Aminudin SM" userId="0c56fb960a93c77b" providerId="LiveId" clId="{98F31163-64A2-4388-9EB9-71C4D0BF0159}" dt="2023-03-15T07:25:21.315" v="257"/>
          <ac:spMkLst>
            <pc:docMk/>
            <pc:sldMk cId="985528713" sldId="269"/>
            <ac:spMk id="4" creationId="{55524643-FC06-E530-BDA8-F10FBE2289B4}"/>
          </ac:spMkLst>
        </pc:spChg>
        <pc:spChg chg="add mod">
          <ac:chgData name="Aminudin SM" userId="0c56fb960a93c77b" providerId="LiveId" clId="{98F31163-64A2-4388-9EB9-71C4D0BF0159}" dt="2023-03-15T07:29:06.271" v="341" actId="1076"/>
          <ac:spMkLst>
            <pc:docMk/>
            <pc:sldMk cId="985528713" sldId="269"/>
            <ac:spMk id="5" creationId="{89793DBE-BE99-547F-9D80-A8AC8410932E}"/>
          </ac:spMkLst>
        </pc:spChg>
        <pc:spChg chg="del">
          <ac:chgData name="Aminudin SM" userId="0c56fb960a93c77b" providerId="LiveId" clId="{98F31163-64A2-4388-9EB9-71C4D0BF0159}" dt="2023-03-15T07:20:23.097" v="80" actId="478"/>
          <ac:spMkLst>
            <pc:docMk/>
            <pc:sldMk cId="985528713" sldId="269"/>
            <ac:spMk id="8" creationId="{670A1781-1C6C-DD1D-3BFB-9ADC00F609F7}"/>
          </ac:spMkLst>
        </pc:spChg>
        <pc:spChg chg="del">
          <ac:chgData name="Aminudin SM" userId="0c56fb960a93c77b" providerId="LiveId" clId="{98F31163-64A2-4388-9EB9-71C4D0BF0159}" dt="2023-03-15T07:20:23.097" v="80" actId="478"/>
          <ac:spMkLst>
            <pc:docMk/>
            <pc:sldMk cId="985528713" sldId="269"/>
            <ac:spMk id="9" creationId="{1B269230-D83C-2F58-A8BA-E538E18654D2}"/>
          </ac:spMkLst>
        </pc:spChg>
        <pc:spChg chg="del">
          <ac:chgData name="Aminudin SM" userId="0c56fb960a93c77b" providerId="LiveId" clId="{98F31163-64A2-4388-9EB9-71C4D0BF0159}" dt="2023-03-15T07:20:23.097" v="80" actId="478"/>
          <ac:spMkLst>
            <pc:docMk/>
            <pc:sldMk cId="985528713" sldId="269"/>
            <ac:spMk id="10" creationId="{5B9567A8-06F9-96E5-BF3A-DE44A495D7F6}"/>
          </ac:spMkLst>
        </pc:spChg>
        <pc:spChg chg="del">
          <ac:chgData name="Aminudin SM" userId="0c56fb960a93c77b" providerId="LiveId" clId="{98F31163-64A2-4388-9EB9-71C4D0BF0159}" dt="2023-03-15T07:20:23.097" v="80" actId="478"/>
          <ac:spMkLst>
            <pc:docMk/>
            <pc:sldMk cId="985528713" sldId="269"/>
            <ac:spMk id="11" creationId="{DA58394D-3AF5-75A4-BF0D-231EEF4FFB64}"/>
          </ac:spMkLst>
        </pc:spChg>
        <pc:spChg chg="del">
          <ac:chgData name="Aminudin SM" userId="0c56fb960a93c77b" providerId="LiveId" clId="{98F31163-64A2-4388-9EB9-71C4D0BF0159}" dt="2023-03-15T07:20:26.859" v="81" actId="478"/>
          <ac:spMkLst>
            <pc:docMk/>
            <pc:sldMk cId="985528713" sldId="269"/>
            <ac:spMk id="12" creationId="{16BFAD1B-C65C-6BA9-08F1-808E30B0997F}"/>
          </ac:spMkLst>
        </pc:spChg>
        <pc:spChg chg="mod">
          <ac:chgData name="Aminudin SM" userId="0c56fb960a93c77b" providerId="LiveId" clId="{98F31163-64A2-4388-9EB9-71C4D0BF0159}" dt="2023-03-15T07:22:56.469" v="134" actId="20577"/>
          <ac:spMkLst>
            <pc:docMk/>
            <pc:sldMk cId="985528713" sldId="269"/>
            <ac:spMk id="54" creationId="{00000000-0000-0000-0000-000000000000}"/>
          </ac:spMkLst>
        </pc:spChg>
        <pc:picChg chg="del">
          <ac:chgData name="Aminudin SM" userId="0c56fb960a93c77b" providerId="LiveId" clId="{98F31163-64A2-4388-9EB9-71C4D0BF0159}" dt="2023-03-15T07:20:16.201" v="79" actId="478"/>
          <ac:picMkLst>
            <pc:docMk/>
            <pc:sldMk cId="985528713" sldId="269"/>
            <ac:picMk id="7" creationId="{0B785919-25F3-0CEB-625F-15018BDBE1BC}"/>
          </ac:picMkLst>
        </pc:picChg>
      </pc:sldChg>
      <pc:sldChg chg="addSp delSp modSp add mod">
        <pc:chgData name="Aminudin SM" userId="0c56fb960a93c77b" providerId="LiveId" clId="{98F31163-64A2-4388-9EB9-71C4D0BF0159}" dt="2023-03-15T07:27:06.621" v="294" actId="732"/>
        <pc:sldMkLst>
          <pc:docMk/>
          <pc:sldMk cId="3811376167" sldId="270"/>
        </pc:sldMkLst>
        <pc:spChg chg="del">
          <ac:chgData name="Aminudin SM" userId="0c56fb960a93c77b" providerId="LiveId" clId="{98F31163-64A2-4388-9EB9-71C4D0BF0159}" dt="2023-03-15T07:25:35.271" v="261" actId="478"/>
          <ac:spMkLst>
            <pc:docMk/>
            <pc:sldMk cId="3811376167" sldId="270"/>
            <ac:spMk id="8" creationId="{670A1781-1C6C-DD1D-3BFB-9ADC00F609F7}"/>
          </ac:spMkLst>
        </pc:spChg>
        <pc:spChg chg="del">
          <ac:chgData name="Aminudin SM" userId="0c56fb960a93c77b" providerId="LiveId" clId="{98F31163-64A2-4388-9EB9-71C4D0BF0159}" dt="2023-03-15T07:25:35.271" v="261" actId="478"/>
          <ac:spMkLst>
            <pc:docMk/>
            <pc:sldMk cId="3811376167" sldId="270"/>
            <ac:spMk id="9" creationId="{1B269230-D83C-2F58-A8BA-E538E18654D2}"/>
          </ac:spMkLst>
        </pc:spChg>
        <pc:spChg chg="del">
          <ac:chgData name="Aminudin SM" userId="0c56fb960a93c77b" providerId="LiveId" clId="{98F31163-64A2-4388-9EB9-71C4D0BF0159}" dt="2023-03-15T07:25:35.271" v="261" actId="478"/>
          <ac:spMkLst>
            <pc:docMk/>
            <pc:sldMk cId="3811376167" sldId="270"/>
            <ac:spMk id="10" creationId="{5B9567A8-06F9-96E5-BF3A-DE44A495D7F6}"/>
          </ac:spMkLst>
        </pc:spChg>
        <pc:spChg chg="del">
          <ac:chgData name="Aminudin SM" userId="0c56fb960a93c77b" providerId="LiveId" clId="{98F31163-64A2-4388-9EB9-71C4D0BF0159}" dt="2023-03-15T07:25:35.271" v="261" actId="478"/>
          <ac:spMkLst>
            <pc:docMk/>
            <pc:sldMk cId="3811376167" sldId="270"/>
            <ac:spMk id="11" creationId="{DA58394D-3AF5-75A4-BF0D-231EEF4FFB64}"/>
          </ac:spMkLst>
        </pc:spChg>
        <pc:spChg chg="del">
          <ac:chgData name="Aminudin SM" userId="0c56fb960a93c77b" providerId="LiveId" clId="{98F31163-64A2-4388-9EB9-71C4D0BF0159}" dt="2023-03-15T07:25:31.553" v="260" actId="478"/>
          <ac:spMkLst>
            <pc:docMk/>
            <pc:sldMk cId="3811376167" sldId="270"/>
            <ac:spMk id="12" creationId="{16BFAD1B-C65C-6BA9-08F1-808E30B0997F}"/>
          </ac:spMkLst>
        </pc:spChg>
        <pc:spChg chg="mod">
          <ac:chgData name="Aminudin SM" userId="0c56fb960a93c77b" providerId="LiveId" clId="{98F31163-64A2-4388-9EB9-71C4D0BF0159}" dt="2023-03-15T07:26:44.165" v="290" actId="20577"/>
          <ac:spMkLst>
            <pc:docMk/>
            <pc:sldMk cId="3811376167" sldId="270"/>
            <ac:spMk id="54" creationId="{00000000-0000-0000-0000-000000000000}"/>
          </ac:spMkLst>
        </pc:spChg>
        <pc:picChg chg="add mod modCrop">
          <ac:chgData name="Aminudin SM" userId="0c56fb960a93c77b" providerId="LiveId" clId="{98F31163-64A2-4388-9EB9-71C4D0BF0159}" dt="2023-03-15T07:27:06.621" v="294" actId="732"/>
          <ac:picMkLst>
            <pc:docMk/>
            <pc:sldMk cId="3811376167" sldId="270"/>
            <ac:picMk id="3" creationId="{F8825882-C646-1837-6C86-3B1E15260E22}"/>
          </ac:picMkLst>
        </pc:picChg>
        <pc:picChg chg="del">
          <ac:chgData name="Aminudin SM" userId="0c56fb960a93c77b" providerId="LiveId" clId="{98F31163-64A2-4388-9EB9-71C4D0BF0159}" dt="2023-03-15T07:25:25.684" v="259" actId="478"/>
          <ac:picMkLst>
            <pc:docMk/>
            <pc:sldMk cId="3811376167" sldId="270"/>
            <ac:picMk id="7" creationId="{0B785919-25F3-0CEB-625F-15018BDBE1B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225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325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68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098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70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796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76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08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358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497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487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19117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055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60682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15176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28789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4413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27808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6845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82484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43817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8844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3941454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hyperlink" Target="https://www.linkedin.com/in/aminudin-s-m-471032176/"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document/d/1-PumsDMMP0rpmALzklLTPLIpV6szmKhb/edit?usp=sharing&amp;ouid=101065429236225268912&amp;rtpof=true&amp;sd=true"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in/aminudin-s-m-471032176/"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kIvNhl6O26C1U_StXKMK4EsFHsTRf3uQ/view?usp=share_link"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hyperlink" Target="https://docs.google.com/document/d/1-PumsDMMP0rpmALzklLTPLIpV6szmKhb/edit?usp=sharing&amp;ouid=101065429236225268912&amp;rtpof=true&amp;sd=true" TargetMode="External"/><Relationship Id="rId5" Type="http://schemas.openxmlformats.org/officeDocument/2006/relationships/hyperlink" Target="https://drive.google.com/file/d/1HhGQKB75vQYEYNdo_92l5VMonnER-Ltc/view?usp=sharing"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PumsDMMP0rpmALzklLTPLIpV6szmKhb/edit?usp=sharing&amp;ouid=101065429236225268912&amp;rtpof=true&amp;sd=tru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dirty="0">
                <a:solidFill>
                  <a:schemeClr val="lt1"/>
                </a:solidFill>
              </a:rPr>
              <a:t>Analyzing eCommerce Business Performance with SQL</a:t>
            </a:r>
            <a:endParaRPr sz="3080" b="1" dirty="0">
              <a:solidFill>
                <a:schemeClr val="lt1"/>
              </a:solidFill>
            </a:endParaRPr>
          </a:p>
        </p:txBody>
      </p:sp>
      <p:sp>
        <p:nvSpPr>
          <p:cNvPr id="100" name="Google Shape;100;p25"/>
          <p:cNvSpPr txBox="1"/>
          <p:nvPr/>
        </p:nvSpPr>
        <p:spPr>
          <a:xfrm>
            <a:off x="5959950" y="908900"/>
            <a:ext cx="2872200" cy="792600"/>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1" i="0" u="none" strike="noStrike" kern="0" cap="none" spc="0" normalizeH="0" baseline="0" noProof="0" dirty="0">
                <a:ln>
                  <a:noFill/>
                </a:ln>
                <a:solidFill>
                  <a:srgbClr val="000000"/>
                </a:solidFill>
                <a:effectLst/>
                <a:uLnTx/>
                <a:uFillTx/>
                <a:latin typeface="Dosis"/>
                <a:ea typeface="Dosis"/>
                <a:cs typeface="Dosis"/>
                <a:sym typeface="Dosis"/>
              </a:rPr>
              <a:t>Created by: </a:t>
            </a:r>
            <a:endParaRPr kumimoji="0" sz="1200" b="1" i="0" u="none" strike="noStrike" kern="0" cap="none" spc="0" normalizeH="0" baseline="0" noProof="0" dirty="0">
              <a:ln>
                <a:noFill/>
              </a:ln>
              <a:solidFill>
                <a:srgbClr val="000000"/>
              </a:solidFill>
              <a:effectLst/>
              <a:uLnTx/>
              <a:uFillTx/>
              <a:latin typeface="Dosis"/>
              <a:ea typeface="Dosis"/>
              <a:cs typeface="Dosis"/>
              <a:sym typeface="Dosi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id-ID" sz="1200" b="1" i="0" u="none" strike="noStrike" kern="0" cap="none" spc="0" normalizeH="0" baseline="0" noProof="0" dirty="0">
                <a:ln>
                  <a:noFill/>
                </a:ln>
                <a:solidFill>
                  <a:srgbClr val="000000"/>
                </a:solidFill>
                <a:effectLst/>
                <a:uLnTx/>
                <a:uFillTx/>
                <a:latin typeface="Dosis"/>
                <a:ea typeface="Dosis"/>
                <a:cs typeface="Dosis"/>
                <a:sym typeface="Dosis"/>
              </a:rPr>
              <a:t>Aminudin</a:t>
            </a:r>
            <a:endParaRPr kumimoji="0" sz="1200" b="1" i="0" u="none" strike="noStrike" kern="0" cap="none" spc="0" normalizeH="0" baseline="0" noProof="0" dirty="0">
              <a:ln>
                <a:noFill/>
              </a:ln>
              <a:solidFill>
                <a:srgbClr val="000000"/>
              </a:solidFill>
              <a:effectLst/>
              <a:uLnTx/>
              <a:uFillTx/>
              <a:latin typeface="Dosis"/>
              <a:ea typeface="Dosis"/>
              <a:cs typeface="Dosis"/>
              <a:sym typeface="Dosi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id-ID" sz="1200" b="0" i="0" u="none" strike="noStrike" kern="0" cap="none" spc="0" normalizeH="0" baseline="0" noProof="0" dirty="0">
                <a:ln>
                  <a:noFill/>
                </a:ln>
                <a:solidFill>
                  <a:srgbClr val="000000"/>
                </a:solidFill>
                <a:effectLst/>
                <a:uLnTx/>
                <a:uFillTx/>
                <a:latin typeface="Dosis"/>
                <a:ea typeface="Dosis"/>
                <a:cs typeface="Dosis"/>
                <a:sym typeface="Dosis"/>
              </a:rPr>
              <a:t>aminudin.999333@gmail.com</a:t>
            </a:r>
            <a:r>
              <a:rPr kumimoji="0" lang="en" sz="1200" b="0" i="0" u="none" strike="noStrike" kern="0" cap="none" spc="0" normalizeH="0" baseline="0" noProof="0" dirty="0">
                <a:ln>
                  <a:noFill/>
                </a:ln>
                <a:solidFill>
                  <a:srgbClr val="000000"/>
                </a:solidFill>
                <a:effectLst/>
                <a:uLnTx/>
                <a:uFillTx/>
                <a:latin typeface="Dosis"/>
                <a:ea typeface="Dosis"/>
                <a:cs typeface="Dosis"/>
                <a:sym typeface="Dosis"/>
              </a:rPr>
              <a:t> </a:t>
            </a:r>
            <a:endParaRPr kumimoji="0" sz="1200" b="0" i="0" u="none" strike="noStrike" kern="0" cap="none" spc="0" normalizeH="0" baseline="0" noProof="0" dirty="0">
              <a:ln>
                <a:noFill/>
              </a:ln>
              <a:solidFill>
                <a:srgbClr val="000000"/>
              </a:solidFill>
              <a:effectLst/>
              <a:uLnTx/>
              <a:uFillTx/>
              <a:latin typeface="Dosis"/>
              <a:ea typeface="Dosis"/>
              <a:cs typeface="Dosis"/>
              <a:sym typeface="Dosi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ID" sz="1200" b="0" i="0" u="none" strike="noStrike" kern="0" cap="none" spc="0" normalizeH="0" baseline="0" noProof="0" dirty="0">
                <a:ln>
                  <a:noFill/>
                </a:ln>
                <a:solidFill>
                  <a:srgbClr val="000000"/>
                </a:solidFill>
                <a:effectLst/>
                <a:uLnTx/>
                <a:uFillTx/>
                <a:latin typeface="Dosis"/>
                <a:ea typeface="Dosis"/>
                <a:cs typeface="Dosis"/>
                <a:sym typeface="Dosis"/>
                <a:hlinkClick r:id="rId4"/>
              </a:rPr>
              <a:t>https://www.linkedin.com/in/aminudin-s-m-471032176</a:t>
            </a:r>
            <a:r>
              <a:rPr kumimoji="0" lang="id-ID" sz="1200" b="0" i="0" u="none" strike="noStrike" kern="0" cap="none" spc="0" normalizeH="0" baseline="0" noProof="0" dirty="0">
                <a:ln>
                  <a:noFill/>
                </a:ln>
                <a:solidFill>
                  <a:srgbClr val="000000"/>
                </a:solidFill>
                <a:effectLst/>
                <a:uLnTx/>
                <a:uFillTx/>
                <a:latin typeface="Dosis"/>
                <a:ea typeface="Dosis"/>
                <a:cs typeface="Dosis"/>
                <a:sym typeface="Dosis"/>
                <a:hlinkClick r:id="rId4"/>
              </a:rPr>
              <a:t>/</a:t>
            </a:r>
            <a:endParaRPr kumimoji="0" sz="1200" b="0" i="0" u="none" strike="noStrike" kern="0" cap="none" spc="0" normalizeH="0" baseline="0" noProof="0" dirty="0">
              <a:ln>
                <a:noFill/>
              </a:ln>
              <a:solidFill>
                <a:srgbClr val="000000"/>
              </a:solidFill>
              <a:effectLst/>
              <a:uLnTx/>
              <a:uFillTx/>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1447426"/>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dirty="0">
                <a:solidFill>
                  <a:schemeClr val="dk1"/>
                </a:solidFill>
                <a:latin typeface="Nunito"/>
                <a:ea typeface="Nunito"/>
                <a:cs typeface="Nunito"/>
                <a:sym typeface="Nunito"/>
              </a:rPr>
              <a:t>“</a:t>
            </a:r>
            <a:r>
              <a:rPr lang="id-ID" sz="1217" b="1" dirty="0">
                <a:latin typeface="Nunito"/>
                <a:ea typeface="Nunito"/>
                <a:cs typeface="Nunito"/>
                <a:sym typeface="Nunito"/>
              </a:rPr>
              <a:t>Aminudin</a:t>
            </a:r>
            <a:r>
              <a:rPr lang="en" sz="1217" dirty="0">
                <a:solidFill>
                  <a:schemeClr val="dk1"/>
                </a:solidFill>
                <a:latin typeface="Nunito"/>
                <a:ea typeface="Nunito"/>
                <a:cs typeface="Nunito"/>
                <a:sym typeface="Nunito"/>
              </a:rPr>
              <a:t>. </a:t>
            </a:r>
            <a:r>
              <a:rPr lang="en-ID" sz="1217" dirty="0">
                <a:solidFill>
                  <a:schemeClr val="dk1"/>
                </a:solidFill>
                <a:latin typeface="Nunito"/>
                <a:ea typeface="Nunito"/>
                <a:cs typeface="Nunito"/>
                <a:sym typeface="Nunito"/>
              </a:rPr>
              <a:t>I have two years of experience as a logistics company leader. I have abilities in data engineering, data analytics, and data science. I am inquisitive about learning new things and have the leadership spirit to work well in groups. I am looking for job opportunities that provide me with opportunities to develop into a professional career.</a:t>
            </a:r>
            <a:endParaRPr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dirty="0">
                <a:solidFill>
                  <a:schemeClr val="lt1"/>
                </a:solidFill>
              </a:rPr>
              <a:t>Analysis of Annual Payment Type Usage</a:t>
            </a:r>
            <a:endParaRPr sz="2220" b="1" dirty="0">
              <a:solidFill>
                <a:schemeClr val="lt1"/>
              </a:solidFill>
            </a:endParaRPr>
          </a:p>
          <a:p>
            <a:pPr marL="0" lvl="0" indent="0" algn="ctr" rtl="0">
              <a:spcBef>
                <a:spcPts val="0"/>
              </a:spcBef>
              <a:spcAft>
                <a:spcPts val="0"/>
              </a:spcAft>
              <a:buSzPct val="44594"/>
              <a:buNone/>
            </a:pPr>
            <a:endParaRPr sz="2220" b="1" dirty="0">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rPr>
              <a:t>Query selengkapnya dapat dilihat </a:t>
            </a:r>
            <a:r>
              <a:rPr lang="en" sz="1100" dirty="0">
                <a:solidFill>
                  <a:schemeClr val="dk1"/>
                </a:solidFill>
                <a:hlinkClick r:id="rId3"/>
              </a:rPr>
              <a:t>disini</a:t>
            </a:r>
            <a:endParaRPr sz="1100" dirty="0">
              <a:solidFill>
                <a:schemeClr val="dk1"/>
              </a:solidFill>
            </a:endParaRPr>
          </a:p>
        </p:txBody>
      </p:sp>
      <p:pic>
        <p:nvPicPr>
          <p:cNvPr id="7" name="Picture 6">
            <a:extLst>
              <a:ext uri="{FF2B5EF4-FFF2-40B4-BE49-F238E27FC236}">
                <a16:creationId xmlns:a16="http://schemas.microsoft.com/office/drawing/2014/main" id="{8461F408-2963-1B94-720C-A0BEF0E84927}"/>
              </a:ext>
            </a:extLst>
          </p:cNvPr>
          <p:cNvPicPr>
            <a:picLocks noChangeAspect="1"/>
          </p:cNvPicPr>
          <p:nvPr/>
        </p:nvPicPr>
        <p:blipFill>
          <a:blip r:embed="rId4"/>
          <a:stretch>
            <a:fillRect/>
          </a:stretch>
        </p:blipFill>
        <p:spPr>
          <a:xfrm>
            <a:off x="428671" y="1752557"/>
            <a:ext cx="8334663" cy="2137518"/>
          </a:xfrm>
          <a:prstGeom prst="rect">
            <a:avLst/>
          </a:prstGeom>
        </p:spPr>
      </p:pic>
      <p:sp>
        <p:nvSpPr>
          <p:cNvPr id="2" name="TextBox 1">
            <a:extLst>
              <a:ext uri="{FF2B5EF4-FFF2-40B4-BE49-F238E27FC236}">
                <a16:creationId xmlns:a16="http://schemas.microsoft.com/office/drawing/2014/main" id="{0328726D-3545-AC63-DD28-12A1C22305E2}"/>
              </a:ext>
            </a:extLst>
          </p:cNvPr>
          <p:cNvSpPr txBox="1"/>
          <p:nvPr/>
        </p:nvSpPr>
        <p:spPr>
          <a:xfrm flipH="1">
            <a:off x="363917" y="1357085"/>
            <a:ext cx="1421340" cy="307777"/>
          </a:xfrm>
          <a:prstGeom prst="rect">
            <a:avLst/>
          </a:prstGeom>
          <a:noFill/>
        </p:spPr>
        <p:txBody>
          <a:bodyPr wrap="square" rtlCol="0">
            <a:spAutoFit/>
          </a:bodyPr>
          <a:lstStyle/>
          <a:p>
            <a:r>
              <a:rPr lang="id-ID" b="1" dirty="0"/>
              <a:t>Tabel SQL</a:t>
            </a:r>
            <a:endParaRPr lang="en-ID" b="1" dirty="0"/>
          </a:p>
        </p:txBody>
      </p:sp>
    </p:spTree>
    <p:extLst>
      <p:ext uri="{BB962C8B-B14F-4D97-AF65-F5344CB8AC3E}">
        <p14:creationId xmlns:p14="http://schemas.microsoft.com/office/powerpoint/2010/main" val="313357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pic>
        <p:nvPicPr>
          <p:cNvPr id="5" name="Picture 4">
            <a:extLst>
              <a:ext uri="{FF2B5EF4-FFF2-40B4-BE49-F238E27FC236}">
                <a16:creationId xmlns:a16="http://schemas.microsoft.com/office/drawing/2014/main" id="{9A1AB093-6611-17CB-5CAB-8E147E750CC9}"/>
              </a:ext>
            </a:extLst>
          </p:cNvPr>
          <p:cNvPicPr>
            <a:picLocks noChangeAspect="1"/>
          </p:cNvPicPr>
          <p:nvPr/>
        </p:nvPicPr>
        <p:blipFill>
          <a:blip r:embed="rId3"/>
          <a:stretch>
            <a:fillRect/>
          </a:stretch>
        </p:blipFill>
        <p:spPr>
          <a:xfrm>
            <a:off x="182296" y="779127"/>
            <a:ext cx="4002246" cy="3585246"/>
          </a:xfrm>
          <a:prstGeom prst="rect">
            <a:avLst/>
          </a:prstGeom>
        </p:spPr>
      </p:pic>
      <p:sp>
        <p:nvSpPr>
          <p:cNvPr id="6" name="TextBox 5">
            <a:extLst>
              <a:ext uri="{FF2B5EF4-FFF2-40B4-BE49-F238E27FC236}">
                <a16:creationId xmlns:a16="http://schemas.microsoft.com/office/drawing/2014/main" id="{1407A15D-AE7E-38F2-EAA0-208F040A72BC}"/>
              </a:ext>
            </a:extLst>
          </p:cNvPr>
          <p:cNvSpPr txBox="1"/>
          <p:nvPr/>
        </p:nvSpPr>
        <p:spPr>
          <a:xfrm>
            <a:off x="4656000" y="1556087"/>
            <a:ext cx="4305704" cy="2246769"/>
          </a:xfrm>
          <a:prstGeom prst="rect">
            <a:avLst/>
          </a:prstGeom>
          <a:noFill/>
        </p:spPr>
        <p:txBody>
          <a:bodyPr wrap="square" rtlCol="0">
            <a:spAutoFit/>
          </a:bodyPr>
          <a:lstStyle/>
          <a:p>
            <a:r>
              <a:rPr lang="id-ID" dirty="0"/>
              <a:t>Type pembayaran yang di gunakan :</a:t>
            </a:r>
          </a:p>
          <a:p>
            <a:endParaRPr lang="id-ID" dirty="0"/>
          </a:p>
          <a:p>
            <a:pPr marL="342900" indent="-342900">
              <a:buAutoNum type="arabicPeriod"/>
            </a:pPr>
            <a:r>
              <a:rPr lang="id-ID" b="1" i="1" dirty="0"/>
              <a:t>Credit card</a:t>
            </a:r>
            <a:r>
              <a:rPr lang="id-ID" dirty="0"/>
              <a:t>, kartu kredit yang diterbitkan oleh bank.</a:t>
            </a:r>
          </a:p>
          <a:p>
            <a:pPr marL="342900" indent="-342900">
              <a:buAutoNum type="arabicPeriod"/>
            </a:pPr>
            <a:r>
              <a:rPr lang="id-ID" b="1" i="1" dirty="0"/>
              <a:t>Boleto</a:t>
            </a:r>
            <a:r>
              <a:rPr lang="id-ID" dirty="0"/>
              <a:t>, metode pembayaran resmi (diatur oleh </a:t>
            </a:r>
            <a:r>
              <a:rPr lang="id-ID" b="1" i="1" dirty="0"/>
              <a:t>Bank Sentral Brasil</a:t>
            </a:r>
            <a:r>
              <a:rPr lang="id-ID" dirty="0"/>
              <a:t>).</a:t>
            </a:r>
          </a:p>
          <a:p>
            <a:pPr marL="342900" indent="-342900">
              <a:buAutoNum type="arabicPeriod"/>
            </a:pPr>
            <a:r>
              <a:rPr lang="id-ID" b="1" i="1" dirty="0"/>
              <a:t>Voucher</a:t>
            </a:r>
            <a:r>
              <a:rPr lang="id-ID" dirty="0"/>
              <a:t>, kupon yang dapat digunakan untuk berbelanja</a:t>
            </a:r>
          </a:p>
          <a:p>
            <a:pPr marL="342900" indent="-342900">
              <a:buAutoNum type="arabicPeriod"/>
            </a:pPr>
            <a:r>
              <a:rPr lang="id-ID" b="1" i="1" dirty="0"/>
              <a:t>Debit card</a:t>
            </a:r>
            <a:r>
              <a:rPr lang="id-ID" dirty="0"/>
              <a:t>, kartu debit atau tabungan </a:t>
            </a:r>
          </a:p>
          <a:p>
            <a:pPr marL="342900" indent="-342900">
              <a:buAutoNum type="arabicPeriod"/>
            </a:pPr>
            <a:r>
              <a:rPr lang="id-ID" b="1" i="1" dirty="0"/>
              <a:t>Not defined</a:t>
            </a:r>
            <a:r>
              <a:rPr lang="id-ID" dirty="0"/>
              <a:t>, tidak terdefinisikan</a:t>
            </a:r>
          </a:p>
        </p:txBody>
      </p:sp>
    </p:spTree>
    <p:extLst>
      <p:ext uri="{BB962C8B-B14F-4D97-AF65-F5344CB8AC3E}">
        <p14:creationId xmlns:p14="http://schemas.microsoft.com/office/powerpoint/2010/main" val="386617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pic>
        <p:nvPicPr>
          <p:cNvPr id="7" name="Picture 6">
            <a:extLst>
              <a:ext uri="{FF2B5EF4-FFF2-40B4-BE49-F238E27FC236}">
                <a16:creationId xmlns:a16="http://schemas.microsoft.com/office/drawing/2014/main" id="{0B785919-25F3-0CEB-625F-15018BDBE1BC}"/>
              </a:ext>
            </a:extLst>
          </p:cNvPr>
          <p:cNvPicPr>
            <a:picLocks noChangeAspect="1"/>
          </p:cNvPicPr>
          <p:nvPr/>
        </p:nvPicPr>
        <p:blipFill>
          <a:blip r:embed="rId3"/>
          <a:stretch>
            <a:fillRect/>
          </a:stretch>
        </p:blipFill>
        <p:spPr>
          <a:xfrm>
            <a:off x="124821" y="689218"/>
            <a:ext cx="5431322" cy="3765064"/>
          </a:xfrm>
          <a:prstGeom prst="rect">
            <a:avLst/>
          </a:prstGeom>
        </p:spPr>
      </p:pic>
      <p:sp>
        <p:nvSpPr>
          <p:cNvPr id="8" name="Rectangle 7">
            <a:extLst>
              <a:ext uri="{FF2B5EF4-FFF2-40B4-BE49-F238E27FC236}">
                <a16:creationId xmlns:a16="http://schemas.microsoft.com/office/drawing/2014/main" id="{670A1781-1C6C-DD1D-3BFB-9ADC00F609F7}"/>
              </a:ext>
            </a:extLst>
          </p:cNvPr>
          <p:cNvSpPr/>
          <p:nvPr/>
        </p:nvSpPr>
        <p:spPr>
          <a:xfrm>
            <a:off x="441702" y="945397"/>
            <a:ext cx="263471" cy="10461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1B269230-D83C-2F58-A8BA-E538E18654D2}"/>
              </a:ext>
            </a:extLst>
          </p:cNvPr>
          <p:cNvSpPr/>
          <p:nvPr/>
        </p:nvSpPr>
        <p:spPr>
          <a:xfrm>
            <a:off x="2229174" y="945397"/>
            <a:ext cx="263471" cy="10461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5B9567A8-06F9-96E5-BF3A-DE44A495D7F6}"/>
              </a:ext>
            </a:extLst>
          </p:cNvPr>
          <p:cNvSpPr/>
          <p:nvPr/>
        </p:nvSpPr>
        <p:spPr>
          <a:xfrm>
            <a:off x="4125134" y="945397"/>
            <a:ext cx="263471" cy="10461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DA58394D-3AF5-75A4-BF0D-231EEF4FFB64}"/>
              </a:ext>
            </a:extLst>
          </p:cNvPr>
          <p:cNvSpPr/>
          <p:nvPr/>
        </p:nvSpPr>
        <p:spPr>
          <a:xfrm>
            <a:off x="689675" y="2735450"/>
            <a:ext cx="852407" cy="15963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16BFAD1B-C65C-6BA9-08F1-808E30B0997F}"/>
              </a:ext>
            </a:extLst>
          </p:cNvPr>
          <p:cNvSpPr txBox="1"/>
          <p:nvPr/>
        </p:nvSpPr>
        <p:spPr>
          <a:xfrm>
            <a:off x="5773119" y="790414"/>
            <a:ext cx="3316637" cy="4185761"/>
          </a:xfrm>
          <a:prstGeom prst="rect">
            <a:avLst/>
          </a:prstGeom>
          <a:noFill/>
        </p:spPr>
        <p:txBody>
          <a:bodyPr wrap="square" rtlCol="0">
            <a:spAutoFit/>
          </a:bodyPr>
          <a:lstStyle/>
          <a:p>
            <a:r>
              <a:rPr lang="id-ID" b="1" dirty="0"/>
              <a:t>Insight :</a:t>
            </a:r>
          </a:p>
          <a:p>
            <a:endParaRPr lang="id-ID" dirty="0"/>
          </a:p>
          <a:p>
            <a:r>
              <a:rPr lang="id-ID" dirty="0"/>
              <a:t>Berdasarkan hasil dari visualisasi, menunjukan bahwa type pembayaran </a:t>
            </a:r>
            <a:r>
              <a:rPr lang="id-ID" b="1" dirty="0"/>
              <a:t>terfavorit</a:t>
            </a:r>
            <a:r>
              <a:rPr lang="id-ID" dirty="0"/>
              <a:t> dari tahun 2016 hingga tahun 2018 yaitu type pembayaran melalui </a:t>
            </a:r>
            <a:r>
              <a:rPr lang="id-ID" b="1" i="1" dirty="0"/>
              <a:t>credit card </a:t>
            </a:r>
            <a:r>
              <a:rPr lang="id-ID" dirty="0"/>
              <a:t>dengan rincian sebagai berikut :</a:t>
            </a:r>
          </a:p>
          <a:p>
            <a:pPr marL="342900" indent="-342900">
              <a:buAutoNum type="arabicPeriod"/>
            </a:pPr>
            <a:r>
              <a:rPr lang="id-ID" dirty="0"/>
              <a:t>Tahun 2016 sebanyak </a:t>
            </a:r>
            <a:r>
              <a:rPr lang="id-ID" b="1" dirty="0"/>
              <a:t>258 transaksi</a:t>
            </a:r>
          </a:p>
          <a:p>
            <a:pPr marL="342900" indent="-342900">
              <a:buAutoNum type="arabicPeriod"/>
            </a:pPr>
            <a:r>
              <a:rPr lang="id-ID" dirty="0"/>
              <a:t>Tahun 2017 naik sebanyak </a:t>
            </a:r>
            <a:r>
              <a:rPr lang="id-ID" b="1" dirty="0"/>
              <a:t>34.568 transaksi</a:t>
            </a:r>
          </a:p>
          <a:p>
            <a:pPr marL="342900" indent="-342900">
              <a:buAutoNum type="arabicPeriod"/>
            </a:pPr>
            <a:r>
              <a:rPr lang="id-ID" dirty="0"/>
              <a:t>Tahun 2018 juga mengalamai kenaikan sebanyak </a:t>
            </a:r>
            <a:r>
              <a:rPr lang="id-ID" b="1" dirty="0"/>
              <a:t>41.969 transaksi</a:t>
            </a:r>
          </a:p>
          <a:p>
            <a:r>
              <a:rPr lang="id-ID" dirty="0"/>
              <a:t>Jika dikalkulasikan total transaksi pembayaran menggunakan </a:t>
            </a:r>
            <a:r>
              <a:rPr lang="id-ID" b="1" dirty="0"/>
              <a:t>credit card </a:t>
            </a:r>
            <a:r>
              <a:rPr lang="id-ID" dirty="0"/>
              <a:t>sebanyak </a:t>
            </a:r>
            <a:r>
              <a:rPr lang="id-ID" b="1" dirty="0"/>
              <a:t>76.795 transaksi</a:t>
            </a:r>
            <a:r>
              <a:rPr lang="id-ID" dirty="0"/>
              <a:t>. </a:t>
            </a:r>
          </a:p>
          <a:p>
            <a:pPr marL="342900" indent="-342900">
              <a:buAutoNum type="arabicPeriod"/>
            </a:pPr>
            <a:endParaRPr lang="en-ID" dirty="0"/>
          </a:p>
        </p:txBody>
      </p:sp>
    </p:spTree>
    <p:extLst>
      <p:ext uri="{BB962C8B-B14F-4D97-AF65-F5344CB8AC3E}">
        <p14:creationId xmlns:p14="http://schemas.microsoft.com/office/powerpoint/2010/main" val="391646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endParaRPr sz="2220" b="1" dirty="0">
              <a:solidFill>
                <a:schemeClr val="lt1"/>
              </a:solidFill>
            </a:endParaRPr>
          </a:p>
          <a:p>
            <a:pPr marL="0" lvl="0" indent="0" algn="ctr" rtl="0">
              <a:spcBef>
                <a:spcPts val="0"/>
              </a:spcBef>
              <a:spcAft>
                <a:spcPts val="0"/>
              </a:spcAft>
              <a:buSzPct val="44594"/>
              <a:buNone/>
            </a:pPr>
            <a:endParaRPr sz="2220" b="1" dirty="0">
              <a:solidFill>
                <a:schemeClr val="lt1"/>
              </a:solidFill>
            </a:endParaRPr>
          </a:p>
        </p:txBody>
      </p:sp>
      <p:sp>
        <p:nvSpPr>
          <p:cNvPr id="2" name="TextBox 1">
            <a:extLst>
              <a:ext uri="{FF2B5EF4-FFF2-40B4-BE49-F238E27FC236}">
                <a16:creationId xmlns:a16="http://schemas.microsoft.com/office/drawing/2014/main" id="{5189C6C3-DDF8-4184-0046-6D284039F47D}"/>
              </a:ext>
            </a:extLst>
          </p:cNvPr>
          <p:cNvSpPr txBox="1"/>
          <p:nvPr/>
        </p:nvSpPr>
        <p:spPr>
          <a:xfrm>
            <a:off x="3210890" y="1863864"/>
            <a:ext cx="2722220" cy="707886"/>
          </a:xfrm>
          <a:prstGeom prst="rect">
            <a:avLst/>
          </a:prstGeom>
          <a:noFill/>
        </p:spPr>
        <p:txBody>
          <a:bodyPr wrap="none" rtlCol="0">
            <a:spAutoFit/>
          </a:bodyPr>
          <a:lstStyle/>
          <a:p>
            <a:r>
              <a:rPr lang="id-ID" sz="4000" dirty="0"/>
              <a:t>Thank you!</a:t>
            </a:r>
            <a:endParaRPr lang="en-ID" sz="4000" dirty="0"/>
          </a:p>
        </p:txBody>
      </p:sp>
      <p:sp>
        <p:nvSpPr>
          <p:cNvPr id="3" name="TextBox 2">
            <a:extLst>
              <a:ext uri="{FF2B5EF4-FFF2-40B4-BE49-F238E27FC236}">
                <a16:creationId xmlns:a16="http://schemas.microsoft.com/office/drawing/2014/main" id="{8B784456-31FB-CA69-0FFD-4BC921DFC9E3}"/>
              </a:ext>
            </a:extLst>
          </p:cNvPr>
          <p:cNvSpPr txBox="1"/>
          <p:nvPr/>
        </p:nvSpPr>
        <p:spPr>
          <a:xfrm>
            <a:off x="3857171" y="2574471"/>
            <a:ext cx="1429657" cy="307777"/>
          </a:xfrm>
          <a:prstGeom prst="rect">
            <a:avLst/>
          </a:prstGeom>
          <a:noFill/>
        </p:spPr>
        <p:txBody>
          <a:bodyPr wrap="square" rtlCol="0">
            <a:spAutoFit/>
          </a:bodyPr>
          <a:lstStyle/>
          <a:p>
            <a:r>
              <a:rPr lang="id-ID" dirty="0"/>
              <a:t>Any Question ?</a:t>
            </a:r>
          </a:p>
        </p:txBody>
      </p:sp>
      <p:sp>
        <p:nvSpPr>
          <p:cNvPr id="5" name="TextBox 4">
            <a:extLst>
              <a:ext uri="{FF2B5EF4-FFF2-40B4-BE49-F238E27FC236}">
                <a16:creationId xmlns:a16="http://schemas.microsoft.com/office/drawing/2014/main" id="{89793DBE-BE99-547F-9D80-A8AC8410932E}"/>
              </a:ext>
            </a:extLst>
          </p:cNvPr>
          <p:cNvSpPr txBox="1"/>
          <p:nvPr/>
        </p:nvSpPr>
        <p:spPr>
          <a:xfrm flipH="1">
            <a:off x="3647801" y="2882248"/>
            <a:ext cx="1848396" cy="307777"/>
          </a:xfrm>
          <a:prstGeom prst="rect">
            <a:avLst/>
          </a:prstGeom>
          <a:noFill/>
        </p:spPr>
        <p:txBody>
          <a:bodyPr wrap="square" rtlCol="0">
            <a:spAutoFit/>
          </a:bodyPr>
          <a:lstStyle/>
          <a:p>
            <a:r>
              <a:rPr lang="id-ID" dirty="0"/>
              <a:t>DM me on </a:t>
            </a:r>
            <a:r>
              <a:rPr lang="id-ID" dirty="0">
                <a:hlinkClick r:id="rId3"/>
              </a:rPr>
              <a:t>Linkedin</a:t>
            </a:r>
            <a:endParaRPr lang="en-ID" dirty="0"/>
          </a:p>
        </p:txBody>
      </p:sp>
    </p:spTree>
    <p:extLst>
      <p:ext uri="{BB962C8B-B14F-4D97-AF65-F5344CB8AC3E}">
        <p14:creationId xmlns:p14="http://schemas.microsoft.com/office/powerpoint/2010/main" val="985528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id-ID" sz="2220" b="1" dirty="0">
                <a:solidFill>
                  <a:schemeClr val="lt1"/>
                </a:solidFill>
              </a:rPr>
              <a:t>Certificate of Completion</a:t>
            </a:r>
            <a:endParaRPr sz="2220" b="1" dirty="0">
              <a:solidFill>
                <a:schemeClr val="lt1"/>
              </a:solidFill>
            </a:endParaRPr>
          </a:p>
          <a:p>
            <a:pPr marL="0" lvl="0" indent="0" algn="ctr" rtl="0">
              <a:spcBef>
                <a:spcPts val="0"/>
              </a:spcBef>
              <a:spcAft>
                <a:spcPts val="0"/>
              </a:spcAft>
              <a:buSzPct val="44594"/>
              <a:buNone/>
            </a:pPr>
            <a:endParaRPr sz="2220" b="1" dirty="0">
              <a:solidFill>
                <a:schemeClr val="lt1"/>
              </a:solidFill>
            </a:endParaRPr>
          </a:p>
        </p:txBody>
      </p:sp>
      <p:pic>
        <p:nvPicPr>
          <p:cNvPr id="3" name="Picture 2">
            <a:extLst>
              <a:ext uri="{FF2B5EF4-FFF2-40B4-BE49-F238E27FC236}">
                <a16:creationId xmlns:a16="http://schemas.microsoft.com/office/drawing/2014/main" id="{F8825882-C646-1837-6C86-3B1E15260E22}"/>
              </a:ext>
            </a:extLst>
          </p:cNvPr>
          <p:cNvPicPr>
            <a:picLocks noChangeAspect="1"/>
          </p:cNvPicPr>
          <p:nvPr/>
        </p:nvPicPr>
        <p:blipFill rotWithShape="1">
          <a:blip r:embed="rId3"/>
          <a:srcRect t="168"/>
          <a:stretch/>
        </p:blipFill>
        <p:spPr>
          <a:xfrm>
            <a:off x="1018992" y="638629"/>
            <a:ext cx="7106015" cy="4332514"/>
          </a:xfrm>
          <a:prstGeom prst="rect">
            <a:avLst/>
          </a:prstGeom>
        </p:spPr>
      </p:pic>
    </p:spTree>
    <p:extLst>
      <p:ext uri="{BB962C8B-B14F-4D97-AF65-F5344CB8AC3E}">
        <p14:creationId xmlns:p14="http://schemas.microsoft.com/office/powerpoint/2010/main" val="3811376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Preparation</a:t>
            </a:r>
            <a:endParaRPr b="1" dirty="0"/>
          </a:p>
        </p:txBody>
      </p:sp>
      <p:sp>
        <p:nvSpPr>
          <p:cNvPr id="114" name="Google Shape;114;p27"/>
          <p:cNvSpPr txBox="1">
            <a:spLocks noGrp="1"/>
          </p:cNvSpPr>
          <p:nvPr>
            <p:ph type="body" idx="1"/>
          </p:nvPr>
        </p:nvSpPr>
        <p:spPr>
          <a:xfrm>
            <a:off x="311700" y="599050"/>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sz="1500" b="1" dirty="0">
                <a:solidFill>
                  <a:schemeClr val="dk1"/>
                </a:solidFill>
              </a:rPr>
              <a:t>Entity Relationship Diagram (ERD)</a:t>
            </a:r>
          </a:p>
          <a:p>
            <a:pPr marL="133350" lvl="0" indent="0" algn="l" rtl="0">
              <a:spcBef>
                <a:spcPts val="0"/>
              </a:spcBef>
              <a:spcAft>
                <a:spcPts val="0"/>
              </a:spcAft>
              <a:buClr>
                <a:schemeClr val="dk1"/>
              </a:buClr>
              <a:buSzPts val="1500"/>
              <a:buNone/>
            </a:pPr>
            <a:endParaRPr sz="1500" dirty="0">
              <a:solidFill>
                <a:schemeClr val="dk1"/>
              </a:solidFill>
            </a:endParaRPr>
          </a:p>
          <a:p>
            <a:pPr marL="133350" lvl="0" indent="0" algn="l" rtl="0">
              <a:spcBef>
                <a:spcPts val="0"/>
              </a:spcBef>
              <a:spcAft>
                <a:spcPts val="0"/>
              </a:spcAft>
              <a:buClr>
                <a:schemeClr val="dk1"/>
              </a:buClr>
              <a:buSzPts val="1500"/>
              <a:buNone/>
            </a:pPr>
            <a:r>
              <a:rPr lang="id-ID" sz="1500" dirty="0">
                <a:solidFill>
                  <a:schemeClr val="dk1"/>
                </a:solidFill>
              </a:rPr>
              <a:t>Pada tugas ini saya melakukan pembuatan ERD</a:t>
            </a:r>
          </a:p>
          <a:p>
            <a:pPr marL="133350" lvl="0" indent="0" algn="l" rtl="0">
              <a:spcBef>
                <a:spcPts val="0"/>
              </a:spcBef>
              <a:spcAft>
                <a:spcPts val="0"/>
              </a:spcAft>
              <a:buClr>
                <a:schemeClr val="dk1"/>
              </a:buClr>
              <a:buSzPts val="1500"/>
              <a:buNone/>
            </a:pPr>
            <a:r>
              <a:rPr lang="id-ID" sz="1500" dirty="0">
                <a:solidFill>
                  <a:schemeClr val="dk1"/>
                </a:solidFill>
              </a:rPr>
              <a:t>dengan proses sebagai beirkut :</a:t>
            </a:r>
          </a:p>
          <a:p>
            <a:pPr marL="476250" lvl="0" algn="l" rtl="0">
              <a:spcBef>
                <a:spcPts val="0"/>
              </a:spcBef>
              <a:spcAft>
                <a:spcPts val="0"/>
              </a:spcAft>
              <a:buClr>
                <a:schemeClr val="dk1"/>
              </a:buClr>
              <a:buSzPts val="1500"/>
              <a:buAutoNum type="arabicPeriod"/>
            </a:pPr>
            <a:r>
              <a:rPr lang="id-ID" sz="1500" dirty="0">
                <a:solidFill>
                  <a:schemeClr val="dk1"/>
                </a:solidFill>
              </a:rPr>
              <a:t>Download dataset </a:t>
            </a:r>
            <a:r>
              <a:rPr lang="id-ID" sz="1500" dirty="0">
                <a:solidFill>
                  <a:schemeClr val="dk1"/>
                </a:solidFill>
                <a:hlinkClick r:id="rId3"/>
              </a:rPr>
              <a:t>disini</a:t>
            </a:r>
            <a:endParaRPr lang="id-ID" sz="1500" dirty="0">
              <a:solidFill>
                <a:schemeClr val="dk1"/>
              </a:solidFill>
            </a:endParaRPr>
          </a:p>
          <a:p>
            <a:pPr marL="476250" lvl="0" algn="l" rtl="0">
              <a:spcBef>
                <a:spcPts val="0"/>
              </a:spcBef>
              <a:spcAft>
                <a:spcPts val="0"/>
              </a:spcAft>
              <a:buClr>
                <a:schemeClr val="dk1"/>
              </a:buClr>
              <a:buSzPts val="1500"/>
              <a:buAutoNum type="arabicPeriod"/>
            </a:pPr>
            <a:r>
              <a:rPr lang="id-ID" sz="1500" dirty="0">
                <a:solidFill>
                  <a:schemeClr val="dk1"/>
                </a:solidFill>
              </a:rPr>
              <a:t>Melakukan Querying pada postgesql v 15</a:t>
            </a:r>
          </a:p>
          <a:p>
            <a:pPr marL="476250" lvl="0" algn="l" rtl="0">
              <a:spcBef>
                <a:spcPts val="0"/>
              </a:spcBef>
              <a:spcAft>
                <a:spcPts val="0"/>
              </a:spcAft>
              <a:buClr>
                <a:schemeClr val="dk1"/>
              </a:buClr>
              <a:buSzPts val="1500"/>
              <a:buAutoNum type="arabicPeriod"/>
            </a:pPr>
            <a:r>
              <a:rPr lang="id-ID" sz="1500" dirty="0">
                <a:solidFill>
                  <a:schemeClr val="dk1"/>
                </a:solidFill>
              </a:rPr>
              <a:t>Membuat Query SQL untuk create table</a:t>
            </a:r>
          </a:p>
          <a:p>
            <a:pPr marL="476250" lvl="0" algn="l" rtl="0">
              <a:spcBef>
                <a:spcPts val="0"/>
              </a:spcBef>
              <a:spcAft>
                <a:spcPts val="0"/>
              </a:spcAft>
              <a:buClr>
                <a:schemeClr val="dk1"/>
              </a:buClr>
              <a:buSzPts val="1500"/>
              <a:buAutoNum type="arabicPeriod"/>
            </a:pPr>
            <a:r>
              <a:rPr lang="id-ID" sz="1500" dirty="0">
                <a:solidFill>
                  <a:schemeClr val="dk1"/>
                </a:solidFill>
              </a:rPr>
              <a:t>Membuat Query SQL untuk create FK</a:t>
            </a:r>
          </a:p>
          <a:p>
            <a:pPr marL="476250" lvl="0" algn="l" rtl="0">
              <a:spcBef>
                <a:spcPts val="0"/>
              </a:spcBef>
              <a:spcAft>
                <a:spcPts val="0"/>
              </a:spcAft>
              <a:buClr>
                <a:schemeClr val="dk1"/>
              </a:buClr>
              <a:buSzPts val="1500"/>
              <a:buAutoNum type="arabicPeriod"/>
            </a:pPr>
            <a:r>
              <a:rPr lang="id-ID" sz="1500" dirty="0">
                <a:solidFill>
                  <a:schemeClr val="dk1"/>
                </a:solidFill>
              </a:rPr>
              <a:t>Membuat ERD dengan hubungan 1-to-Many</a:t>
            </a:r>
          </a:p>
        </p:txBody>
      </p:sp>
      <p:pic>
        <p:nvPicPr>
          <p:cNvPr id="3" name="Picture 2">
            <a:extLst>
              <a:ext uri="{FF2B5EF4-FFF2-40B4-BE49-F238E27FC236}">
                <a16:creationId xmlns:a16="http://schemas.microsoft.com/office/drawing/2014/main" id="{14B84AB0-6BF0-013D-F0CB-A0645BB61FEF}"/>
              </a:ext>
            </a:extLst>
          </p:cNvPr>
          <p:cNvPicPr>
            <a:picLocks noChangeAspect="1"/>
          </p:cNvPicPr>
          <p:nvPr/>
        </p:nvPicPr>
        <p:blipFill>
          <a:blip r:embed="rId4"/>
          <a:stretch>
            <a:fillRect/>
          </a:stretch>
        </p:blipFill>
        <p:spPr>
          <a:xfrm>
            <a:off x="4859549" y="739366"/>
            <a:ext cx="4128601" cy="3817968"/>
          </a:xfrm>
          <a:prstGeom prst="rect">
            <a:avLst/>
          </a:prstGeom>
          <a:ln>
            <a:solidFill>
              <a:schemeClr val="tx1"/>
            </a:solidFill>
          </a:ln>
        </p:spPr>
      </p:pic>
      <p:sp>
        <p:nvSpPr>
          <p:cNvPr id="5" name="Google Shape;115;p27">
            <a:extLst>
              <a:ext uri="{FF2B5EF4-FFF2-40B4-BE49-F238E27FC236}">
                <a16:creationId xmlns:a16="http://schemas.microsoft.com/office/drawing/2014/main" id="{9BFD1B3E-1D17-3679-5398-875BBDA9FBD6}"/>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Lihat atau Download ERD </a:t>
            </a:r>
            <a:r>
              <a:rPr lang="en" sz="1100" dirty="0">
                <a:solidFill>
                  <a:srgbClr val="000000"/>
                </a:solidFill>
                <a:hlinkClick r:id="rId5"/>
              </a:rPr>
              <a:t>disini</a:t>
            </a:r>
            <a:endParaRPr sz="1100" dirty="0">
              <a:solidFill>
                <a:srgbClr val="000000"/>
              </a:solidFill>
            </a:endParaRPr>
          </a:p>
          <a:p>
            <a:pPr marL="0" lvl="0" indent="0" algn="r" rtl="0">
              <a:lnSpc>
                <a:spcPct val="100000"/>
              </a:lnSpc>
              <a:spcBef>
                <a:spcPts val="0"/>
              </a:spcBef>
              <a:spcAft>
                <a:spcPts val="0"/>
              </a:spcAft>
              <a:buNone/>
            </a:pPr>
            <a:r>
              <a:rPr lang="en" sz="1100" dirty="0">
                <a:solidFill>
                  <a:srgbClr val="000000"/>
                </a:solidFill>
              </a:rPr>
              <a:t>Query selengkapnya dapat dilihat </a:t>
            </a:r>
            <a:r>
              <a:rPr lang="en" sz="1100" dirty="0">
                <a:solidFill>
                  <a:srgbClr val="000000"/>
                </a:solidFill>
                <a:hlinkClick r:id="rId6"/>
              </a:rPr>
              <a:t>disini</a:t>
            </a:r>
            <a:endParaRPr sz="11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Customer Activity Growth Analysis</a:t>
            </a:r>
            <a:endParaRPr sz="2220" b="1" dirty="0">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rPr>
              <a:t>Query selengkapnya dapat dilihat </a:t>
            </a:r>
            <a:r>
              <a:rPr lang="en" sz="1100" dirty="0">
                <a:solidFill>
                  <a:schemeClr val="dk1"/>
                </a:solidFill>
                <a:hlinkClick r:id="rId3"/>
              </a:rPr>
              <a:t>disini</a:t>
            </a:r>
            <a:endParaRPr sz="1100" dirty="0">
              <a:solidFill>
                <a:schemeClr val="dk1"/>
              </a:solidFill>
            </a:endParaRPr>
          </a:p>
        </p:txBody>
      </p:sp>
      <p:pic>
        <p:nvPicPr>
          <p:cNvPr id="5" name="Picture 4">
            <a:extLst>
              <a:ext uri="{FF2B5EF4-FFF2-40B4-BE49-F238E27FC236}">
                <a16:creationId xmlns:a16="http://schemas.microsoft.com/office/drawing/2014/main" id="{8C4EEC7F-0B8C-F6A8-1366-AF4CB7821366}"/>
              </a:ext>
            </a:extLst>
          </p:cNvPr>
          <p:cNvPicPr>
            <a:picLocks noChangeAspect="1"/>
          </p:cNvPicPr>
          <p:nvPr/>
        </p:nvPicPr>
        <p:blipFill>
          <a:blip r:embed="rId4"/>
          <a:stretch>
            <a:fillRect/>
          </a:stretch>
        </p:blipFill>
        <p:spPr>
          <a:xfrm>
            <a:off x="772925" y="1724048"/>
            <a:ext cx="7598150" cy="1236127"/>
          </a:xfrm>
          <a:prstGeom prst="rect">
            <a:avLst/>
          </a:prstGeom>
        </p:spPr>
      </p:pic>
      <p:sp>
        <p:nvSpPr>
          <p:cNvPr id="2" name="TextBox 1">
            <a:extLst>
              <a:ext uri="{FF2B5EF4-FFF2-40B4-BE49-F238E27FC236}">
                <a16:creationId xmlns:a16="http://schemas.microsoft.com/office/drawing/2014/main" id="{06920384-A6FF-ED66-2392-3F8DE2E9A369}"/>
              </a:ext>
            </a:extLst>
          </p:cNvPr>
          <p:cNvSpPr txBox="1"/>
          <p:nvPr/>
        </p:nvSpPr>
        <p:spPr>
          <a:xfrm flipH="1">
            <a:off x="661459" y="1236699"/>
            <a:ext cx="1421340" cy="307777"/>
          </a:xfrm>
          <a:prstGeom prst="rect">
            <a:avLst/>
          </a:prstGeom>
          <a:noFill/>
        </p:spPr>
        <p:txBody>
          <a:bodyPr wrap="square" rtlCol="0">
            <a:spAutoFit/>
          </a:bodyPr>
          <a:lstStyle/>
          <a:p>
            <a:r>
              <a:rPr lang="id-ID" b="1" dirty="0"/>
              <a:t>Tabel SQL</a:t>
            </a:r>
            <a:endParaRPr lang="en-ID" b="1" dirty="0"/>
          </a:p>
        </p:txBody>
      </p:sp>
    </p:spTree>
    <p:extLst>
      <p:ext uri="{BB962C8B-B14F-4D97-AF65-F5344CB8AC3E}">
        <p14:creationId xmlns:p14="http://schemas.microsoft.com/office/powerpoint/2010/main" val="1334650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7" name="TextBox 6">
            <a:extLst>
              <a:ext uri="{FF2B5EF4-FFF2-40B4-BE49-F238E27FC236}">
                <a16:creationId xmlns:a16="http://schemas.microsoft.com/office/drawing/2014/main" id="{341CA7FD-7545-81FB-68DD-7A967C7E4788}"/>
              </a:ext>
            </a:extLst>
          </p:cNvPr>
          <p:cNvSpPr txBox="1"/>
          <p:nvPr/>
        </p:nvSpPr>
        <p:spPr>
          <a:xfrm>
            <a:off x="3592038" y="914400"/>
            <a:ext cx="5443474" cy="3323987"/>
          </a:xfrm>
          <a:prstGeom prst="rect">
            <a:avLst/>
          </a:prstGeom>
          <a:noFill/>
        </p:spPr>
        <p:txBody>
          <a:bodyPr wrap="square" rtlCol="0">
            <a:spAutoFit/>
          </a:bodyPr>
          <a:lstStyle/>
          <a:p>
            <a:pPr algn="just"/>
            <a:r>
              <a:rPr lang="id-ID" b="1" dirty="0"/>
              <a:t>Insight</a:t>
            </a:r>
          </a:p>
          <a:p>
            <a:pPr algn="just"/>
            <a:endParaRPr lang="id-ID" dirty="0"/>
          </a:p>
          <a:p>
            <a:pPr algn="just"/>
            <a:r>
              <a:rPr lang="id-ID" dirty="0"/>
              <a:t>Dari rata-rata </a:t>
            </a:r>
            <a:r>
              <a:rPr lang="id-ID" b="1" i="1" dirty="0"/>
              <a:t>Monthly Active User </a:t>
            </a:r>
            <a:r>
              <a:rPr lang="id-ID" dirty="0"/>
              <a:t>berdasarkan tahun terlihat </a:t>
            </a:r>
          </a:p>
          <a:p>
            <a:pPr algn="just"/>
            <a:r>
              <a:rPr lang="id-ID" dirty="0"/>
              <a:t>Bahwa pada tahun 2017 terjadi trend lonjakan pengguna aktif </a:t>
            </a:r>
          </a:p>
          <a:p>
            <a:pPr algn="just"/>
            <a:r>
              <a:rPr lang="id-ID" dirty="0"/>
              <a:t>hingga mencapai </a:t>
            </a:r>
            <a:r>
              <a:rPr lang="id-ID" b="1" dirty="0"/>
              <a:t>3695K</a:t>
            </a:r>
            <a:r>
              <a:rPr lang="id-ID" dirty="0"/>
              <a:t> tetapi pada tahun 2018 terjadi penuruan</a:t>
            </a:r>
          </a:p>
          <a:p>
            <a:pPr algn="just"/>
            <a:r>
              <a:rPr lang="id-ID" dirty="0"/>
              <a:t>secara drastis di angka </a:t>
            </a:r>
            <a:r>
              <a:rPr lang="id-ID" b="1" dirty="0"/>
              <a:t>53K </a:t>
            </a:r>
          </a:p>
          <a:p>
            <a:pPr algn="just"/>
            <a:endParaRPr lang="id-ID" b="1" dirty="0"/>
          </a:p>
          <a:p>
            <a:pPr algn="just"/>
            <a:endParaRPr lang="id-ID" b="1" dirty="0"/>
          </a:p>
          <a:p>
            <a:pPr algn="just"/>
            <a:endParaRPr lang="id-ID" dirty="0"/>
          </a:p>
          <a:p>
            <a:pPr algn="just"/>
            <a:r>
              <a:rPr lang="id-ID" b="1" dirty="0"/>
              <a:t>Insight</a:t>
            </a:r>
          </a:p>
          <a:p>
            <a:pPr algn="just"/>
            <a:endParaRPr lang="id-ID" dirty="0"/>
          </a:p>
          <a:p>
            <a:pPr algn="just"/>
            <a:r>
              <a:rPr lang="id-ID" dirty="0"/>
              <a:t>Namun, </a:t>
            </a:r>
            <a:r>
              <a:rPr lang="id-ID" b="1" i="1" dirty="0"/>
              <a:t>Growth</a:t>
            </a:r>
            <a:r>
              <a:rPr lang="id-ID" b="1" dirty="0"/>
              <a:t> Total </a:t>
            </a:r>
            <a:r>
              <a:rPr lang="id-ID" b="1" i="1" dirty="0"/>
              <a:t>New Customer</a:t>
            </a:r>
            <a:r>
              <a:rPr lang="id-ID" b="1" dirty="0"/>
              <a:t> </a:t>
            </a:r>
            <a:r>
              <a:rPr lang="id-ID" dirty="0"/>
              <a:t>dari tahun 2016 hingga 2018 terjadi kenaikan setiap tahun nya, puncak awal terjadi pada tahun 2017 yaitu sebesar </a:t>
            </a:r>
            <a:r>
              <a:rPr lang="id-ID" b="1" dirty="0"/>
              <a:t>43708 customer </a:t>
            </a:r>
            <a:r>
              <a:rPr lang="id-ID" dirty="0"/>
              <a:t>yang pada sebelum nya di tahun 2016 hanya </a:t>
            </a:r>
            <a:r>
              <a:rPr lang="id-ID" b="1" dirty="0"/>
              <a:t>326 customer</a:t>
            </a:r>
            <a:r>
              <a:rPr lang="id-ID" dirty="0"/>
              <a:t>.</a:t>
            </a:r>
          </a:p>
        </p:txBody>
      </p:sp>
      <p:pic>
        <p:nvPicPr>
          <p:cNvPr id="9" name="Picture 8">
            <a:extLst>
              <a:ext uri="{FF2B5EF4-FFF2-40B4-BE49-F238E27FC236}">
                <a16:creationId xmlns:a16="http://schemas.microsoft.com/office/drawing/2014/main" id="{453A0B6F-232E-A749-FB1A-EE72858CAAED}"/>
              </a:ext>
            </a:extLst>
          </p:cNvPr>
          <p:cNvPicPr>
            <a:picLocks noChangeAspect="1"/>
          </p:cNvPicPr>
          <p:nvPr/>
        </p:nvPicPr>
        <p:blipFill>
          <a:blip r:embed="rId3"/>
          <a:stretch>
            <a:fillRect/>
          </a:stretch>
        </p:blipFill>
        <p:spPr>
          <a:xfrm>
            <a:off x="342696" y="759645"/>
            <a:ext cx="3023511" cy="1981302"/>
          </a:xfrm>
          <a:prstGeom prst="rect">
            <a:avLst/>
          </a:prstGeom>
        </p:spPr>
      </p:pic>
      <p:pic>
        <p:nvPicPr>
          <p:cNvPr id="10" name="Picture 9">
            <a:extLst>
              <a:ext uri="{FF2B5EF4-FFF2-40B4-BE49-F238E27FC236}">
                <a16:creationId xmlns:a16="http://schemas.microsoft.com/office/drawing/2014/main" id="{8FAE65CB-5F5A-4A05-EC93-B3CA68E4A05C}"/>
              </a:ext>
            </a:extLst>
          </p:cNvPr>
          <p:cNvPicPr>
            <a:picLocks noChangeAspect="1"/>
          </p:cNvPicPr>
          <p:nvPr/>
        </p:nvPicPr>
        <p:blipFill>
          <a:blip r:embed="rId4"/>
          <a:stretch>
            <a:fillRect/>
          </a:stretch>
        </p:blipFill>
        <p:spPr>
          <a:xfrm>
            <a:off x="311700" y="2917884"/>
            <a:ext cx="3054507" cy="1911448"/>
          </a:xfrm>
          <a:prstGeom prst="rect">
            <a:avLst/>
          </a:prstGeom>
        </p:spPr>
      </p:pic>
    </p:spTree>
    <p:extLst>
      <p:ext uri="{BB962C8B-B14F-4D97-AF65-F5344CB8AC3E}">
        <p14:creationId xmlns:p14="http://schemas.microsoft.com/office/powerpoint/2010/main" val="4271476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7" name="TextBox 6">
            <a:extLst>
              <a:ext uri="{FF2B5EF4-FFF2-40B4-BE49-F238E27FC236}">
                <a16:creationId xmlns:a16="http://schemas.microsoft.com/office/drawing/2014/main" id="{341CA7FD-7545-81FB-68DD-7A967C7E4788}"/>
              </a:ext>
            </a:extLst>
          </p:cNvPr>
          <p:cNvSpPr txBox="1"/>
          <p:nvPr/>
        </p:nvSpPr>
        <p:spPr>
          <a:xfrm>
            <a:off x="3539788" y="843835"/>
            <a:ext cx="5596436" cy="3323987"/>
          </a:xfrm>
          <a:prstGeom prst="rect">
            <a:avLst/>
          </a:prstGeom>
          <a:noFill/>
        </p:spPr>
        <p:txBody>
          <a:bodyPr wrap="square" rtlCol="0">
            <a:spAutoFit/>
          </a:bodyPr>
          <a:lstStyle/>
          <a:p>
            <a:pPr algn="just"/>
            <a:r>
              <a:rPr lang="id-ID" b="1" dirty="0"/>
              <a:t>Insight</a:t>
            </a:r>
          </a:p>
          <a:p>
            <a:pPr algn="just"/>
            <a:endParaRPr lang="id-ID" dirty="0"/>
          </a:p>
          <a:p>
            <a:pPr algn="just"/>
            <a:r>
              <a:rPr lang="id-ID" dirty="0"/>
              <a:t>Pada grafik rata-rata </a:t>
            </a:r>
            <a:r>
              <a:rPr lang="id-ID" b="1" dirty="0"/>
              <a:t>Total Order</a:t>
            </a:r>
            <a:r>
              <a:rPr lang="id-ID" dirty="0"/>
              <a:t> berdasarkan tahun terlihat bahwa order dari tahun 2016 hingga 2018 </a:t>
            </a:r>
            <a:r>
              <a:rPr lang="id-ID" b="1" dirty="0"/>
              <a:t>stagnan</a:t>
            </a:r>
            <a:r>
              <a:rPr lang="id-ID" dirty="0"/>
              <a:t> di angka 1000.</a:t>
            </a:r>
          </a:p>
          <a:p>
            <a:pPr algn="just"/>
            <a:endParaRPr lang="id-ID" dirty="0"/>
          </a:p>
          <a:p>
            <a:pPr algn="just"/>
            <a:endParaRPr lang="id-ID" dirty="0"/>
          </a:p>
          <a:p>
            <a:pPr algn="just"/>
            <a:endParaRPr lang="id-ID" dirty="0"/>
          </a:p>
          <a:p>
            <a:pPr algn="just"/>
            <a:endParaRPr lang="id-ID" dirty="0"/>
          </a:p>
          <a:p>
            <a:pPr algn="just"/>
            <a:endParaRPr lang="id-ID" dirty="0"/>
          </a:p>
          <a:p>
            <a:pPr algn="just"/>
            <a:endParaRPr lang="id-ID" dirty="0"/>
          </a:p>
          <a:p>
            <a:pPr algn="just"/>
            <a:r>
              <a:rPr lang="id-ID" b="1" dirty="0"/>
              <a:t>Insight</a:t>
            </a:r>
          </a:p>
          <a:p>
            <a:pPr algn="just"/>
            <a:endParaRPr lang="id-ID" b="1" dirty="0"/>
          </a:p>
          <a:p>
            <a:pPr algn="just"/>
            <a:r>
              <a:rPr lang="id-ID" dirty="0"/>
              <a:t>Total </a:t>
            </a:r>
            <a:r>
              <a:rPr lang="id-ID" b="1" i="1" dirty="0"/>
              <a:t>Repeat Order Customer</a:t>
            </a:r>
            <a:r>
              <a:rPr lang="id-ID" dirty="0"/>
              <a:t> terbanyak pada tahun 2017 dengan total </a:t>
            </a:r>
            <a:r>
              <a:rPr lang="id-ID" b="1" dirty="0"/>
              <a:t>1256 customer </a:t>
            </a:r>
            <a:r>
              <a:rPr lang="id-ID" dirty="0"/>
              <a:t>yang melakukan </a:t>
            </a:r>
            <a:r>
              <a:rPr lang="id-ID" b="1" i="1" dirty="0"/>
              <a:t>repeat order </a:t>
            </a:r>
            <a:r>
              <a:rPr lang="id-ID" dirty="0"/>
              <a:t>kemudian terjadi penurunan pada tahun 2018 yaitu sebesar 1167 repeat order.</a:t>
            </a:r>
          </a:p>
        </p:txBody>
      </p:sp>
      <p:pic>
        <p:nvPicPr>
          <p:cNvPr id="5" name="Picture 4">
            <a:extLst>
              <a:ext uri="{FF2B5EF4-FFF2-40B4-BE49-F238E27FC236}">
                <a16:creationId xmlns:a16="http://schemas.microsoft.com/office/drawing/2014/main" id="{0CBA1479-CC86-F50F-A415-B105805D9BC3}"/>
              </a:ext>
            </a:extLst>
          </p:cNvPr>
          <p:cNvPicPr>
            <a:picLocks noChangeAspect="1"/>
          </p:cNvPicPr>
          <p:nvPr/>
        </p:nvPicPr>
        <p:blipFill>
          <a:blip r:embed="rId3"/>
          <a:stretch>
            <a:fillRect/>
          </a:stretch>
        </p:blipFill>
        <p:spPr>
          <a:xfrm>
            <a:off x="298999" y="2993154"/>
            <a:ext cx="3240789" cy="2006703"/>
          </a:xfrm>
          <a:prstGeom prst="rect">
            <a:avLst/>
          </a:prstGeom>
        </p:spPr>
      </p:pic>
      <p:pic>
        <p:nvPicPr>
          <p:cNvPr id="13" name="Picture 12">
            <a:extLst>
              <a:ext uri="{FF2B5EF4-FFF2-40B4-BE49-F238E27FC236}">
                <a16:creationId xmlns:a16="http://schemas.microsoft.com/office/drawing/2014/main" id="{A18A4417-DC33-C1BE-4E9E-639B9C3AC2D8}"/>
              </a:ext>
            </a:extLst>
          </p:cNvPr>
          <p:cNvPicPr>
            <a:picLocks noChangeAspect="1"/>
          </p:cNvPicPr>
          <p:nvPr/>
        </p:nvPicPr>
        <p:blipFill>
          <a:blip r:embed="rId4"/>
          <a:stretch>
            <a:fillRect/>
          </a:stretch>
        </p:blipFill>
        <p:spPr>
          <a:xfrm>
            <a:off x="298999" y="855549"/>
            <a:ext cx="3240789" cy="1992232"/>
          </a:xfrm>
          <a:prstGeom prst="rect">
            <a:avLst/>
          </a:prstGeom>
        </p:spPr>
      </p:pic>
    </p:spTree>
    <p:extLst>
      <p:ext uri="{BB962C8B-B14F-4D97-AF65-F5344CB8AC3E}">
        <p14:creationId xmlns:p14="http://schemas.microsoft.com/office/powerpoint/2010/main" val="1137689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ID" sz="2220" b="1" dirty="0">
                <a:solidFill>
                  <a:schemeClr val="lt1"/>
                </a:solidFill>
              </a:rPr>
              <a:t>Annual Product Category Quality Analysis</a:t>
            </a:r>
          </a:p>
        </p:txBody>
      </p:sp>
      <p:pic>
        <p:nvPicPr>
          <p:cNvPr id="17" name="Picture 16">
            <a:extLst>
              <a:ext uri="{FF2B5EF4-FFF2-40B4-BE49-F238E27FC236}">
                <a16:creationId xmlns:a16="http://schemas.microsoft.com/office/drawing/2014/main" id="{F8FE273D-406C-FC2A-21E0-F7D54C2829F6}"/>
              </a:ext>
            </a:extLst>
          </p:cNvPr>
          <p:cNvPicPr>
            <a:picLocks noChangeAspect="1"/>
          </p:cNvPicPr>
          <p:nvPr/>
        </p:nvPicPr>
        <p:blipFill>
          <a:blip r:embed="rId3"/>
          <a:stretch>
            <a:fillRect/>
          </a:stretch>
        </p:blipFill>
        <p:spPr>
          <a:xfrm>
            <a:off x="514141" y="2000220"/>
            <a:ext cx="8115717" cy="1143059"/>
          </a:xfrm>
          <a:prstGeom prst="rect">
            <a:avLst/>
          </a:prstGeom>
        </p:spPr>
      </p:pic>
      <p:sp>
        <p:nvSpPr>
          <p:cNvPr id="2" name="TextBox 1">
            <a:extLst>
              <a:ext uri="{FF2B5EF4-FFF2-40B4-BE49-F238E27FC236}">
                <a16:creationId xmlns:a16="http://schemas.microsoft.com/office/drawing/2014/main" id="{C0550C1E-9217-0050-5221-412FD8C5FC7F}"/>
              </a:ext>
            </a:extLst>
          </p:cNvPr>
          <p:cNvSpPr txBox="1"/>
          <p:nvPr/>
        </p:nvSpPr>
        <p:spPr>
          <a:xfrm flipH="1">
            <a:off x="400202" y="1531257"/>
            <a:ext cx="1421340" cy="307777"/>
          </a:xfrm>
          <a:prstGeom prst="rect">
            <a:avLst/>
          </a:prstGeom>
          <a:noFill/>
        </p:spPr>
        <p:txBody>
          <a:bodyPr wrap="square" rtlCol="0">
            <a:spAutoFit/>
          </a:bodyPr>
          <a:lstStyle/>
          <a:p>
            <a:r>
              <a:rPr lang="id-ID" b="1" dirty="0"/>
              <a:t>Tabel SQL</a:t>
            </a:r>
            <a:endParaRPr lang="en-ID" b="1" dirty="0"/>
          </a:p>
        </p:txBody>
      </p:sp>
    </p:spTree>
    <p:extLst>
      <p:ext uri="{BB962C8B-B14F-4D97-AF65-F5344CB8AC3E}">
        <p14:creationId xmlns:p14="http://schemas.microsoft.com/office/powerpoint/2010/main" val="2579242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ID" sz="2220" b="1" dirty="0">
                <a:solidFill>
                  <a:schemeClr val="lt1"/>
                </a:solidFill>
              </a:rPr>
              <a:t>Annual Product Category Quality Analysis</a:t>
            </a:r>
          </a:p>
        </p:txBody>
      </p:sp>
      <p:pic>
        <p:nvPicPr>
          <p:cNvPr id="3" name="Picture 2">
            <a:extLst>
              <a:ext uri="{FF2B5EF4-FFF2-40B4-BE49-F238E27FC236}">
                <a16:creationId xmlns:a16="http://schemas.microsoft.com/office/drawing/2014/main" id="{0D6FB993-3B9B-91CF-DE80-C47EEA1B73A0}"/>
              </a:ext>
            </a:extLst>
          </p:cNvPr>
          <p:cNvPicPr>
            <a:picLocks noChangeAspect="1"/>
          </p:cNvPicPr>
          <p:nvPr/>
        </p:nvPicPr>
        <p:blipFill>
          <a:blip r:embed="rId3"/>
          <a:stretch>
            <a:fillRect/>
          </a:stretch>
        </p:blipFill>
        <p:spPr>
          <a:xfrm>
            <a:off x="65314" y="610758"/>
            <a:ext cx="631372" cy="631372"/>
          </a:xfrm>
          <a:prstGeom prst="rect">
            <a:avLst/>
          </a:prstGeom>
        </p:spPr>
      </p:pic>
      <p:sp>
        <p:nvSpPr>
          <p:cNvPr id="10" name="TextBox 9">
            <a:extLst>
              <a:ext uri="{FF2B5EF4-FFF2-40B4-BE49-F238E27FC236}">
                <a16:creationId xmlns:a16="http://schemas.microsoft.com/office/drawing/2014/main" id="{A42BAC9B-E6D3-E13B-8B9E-6F6BAE75D3E4}"/>
              </a:ext>
            </a:extLst>
          </p:cNvPr>
          <p:cNvSpPr txBox="1"/>
          <p:nvPr/>
        </p:nvSpPr>
        <p:spPr>
          <a:xfrm flipH="1">
            <a:off x="696685" y="600761"/>
            <a:ext cx="3185885" cy="584775"/>
          </a:xfrm>
          <a:prstGeom prst="rect">
            <a:avLst/>
          </a:prstGeom>
          <a:noFill/>
        </p:spPr>
        <p:txBody>
          <a:bodyPr wrap="square" rtlCol="0">
            <a:spAutoFit/>
          </a:bodyPr>
          <a:lstStyle/>
          <a:p>
            <a:r>
              <a:rPr lang="id-ID" sz="1600" b="1" dirty="0"/>
              <a:t>TOTAL REVENUE and TOP REVENUE PRODUCT BY YEAR</a:t>
            </a:r>
            <a:endParaRPr lang="en-ID" sz="1600" b="1" dirty="0"/>
          </a:p>
        </p:txBody>
      </p:sp>
      <p:pic>
        <p:nvPicPr>
          <p:cNvPr id="6" name="Picture 5">
            <a:extLst>
              <a:ext uri="{FF2B5EF4-FFF2-40B4-BE49-F238E27FC236}">
                <a16:creationId xmlns:a16="http://schemas.microsoft.com/office/drawing/2014/main" id="{097F4F45-F953-FDB0-CF4A-A583F01B496B}"/>
              </a:ext>
            </a:extLst>
          </p:cNvPr>
          <p:cNvPicPr>
            <a:picLocks noChangeAspect="1"/>
          </p:cNvPicPr>
          <p:nvPr/>
        </p:nvPicPr>
        <p:blipFill>
          <a:blip r:embed="rId4"/>
          <a:stretch>
            <a:fillRect/>
          </a:stretch>
        </p:blipFill>
        <p:spPr>
          <a:xfrm>
            <a:off x="432000" y="1400629"/>
            <a:ext cx="8324970" cy="2160000"/>
          </a:xfrm>
          <a:prstGeom prst="rect">
            <a:avLst/>
          </a:prstGeom>
        </p:spPr>
      </p:pic>
      <p:sp>
        <p:nvSpPr>
          <p:cNvPr id="7" name="TextBox 6">
            <a:extLst>
              <a:ext uri="{FF2B5EF4-FFF2-40B4-BE49-F238E27FC236}">
                <a16:creationId xmlns:a16="http://schemas.microsoft.com/office/drawing/2014/main" id="{76D3FD52-8335-920D-D25D-6D1676F085AE}"/>
              </a:ext>
            </a:extLst>
          </p:cNvPr>
          <p:cNvSpPr txBox="1"/>
          <p:nvPr/>
        </p:nvSpPr>
        <p:spPr>
          <a:xfrm>
            <a:off x="311700" y="3616395"/>
            <a:ext cx="4260300" cy="1384995"/>
          </a:xfrm>
          <a:prstGeom prst="rect">
            <a:avLst/>
          </a:prstGeom>
          <a:noFill/>
        </p:spPr>
        <p:txBody>
          <a:bodyPr wrap="square" rtlCol="0">
            <a:spAutoFit/>
          </a:bodyPr>
          <a:lstStyle/>
          <a:p>
            <a:r>
              <a:rPr lang="id-ID" b="1" dirty="0"/>
              <a:t>Insight</a:t>
            </a:r>
          </a:p>
          <a:p>
            <a:endParaRPr lang="id-ID" dirty="0"/>
          </a:p>
          <a:p>
            <a:r>
              <a:rPr lang="id-ID" dirty="0"/>
              <a:t>Berdasarkan line chart total </a:t>
            </a:r>
            <a:r>
              <a:rPr lang="id-ID" b="1" dirty="0"/>
              <a:t>Revenue</a:t>
            </a:r>
            <a:r>
              <a:rPr lang="id-ID" dirty="0"/>
              <a:t> terjadi peningkatan yang signifikan dari tahun 2017 hingga 2018, </a:t>
            </a:r>
            <a:r>
              <a:rPr lang="id-ID" b="1" dirty="0"/>
              <a:t>Revenue</a:t>
            </a:r>
            <a:r>
              <a:rPr lang="id-ID" dirty="0"/>
              <a:t> terbesar terjadi pada tahun 2018 dengan </a:t>
            </a:r>
            <a:r>
              <a:rPr lang="id-ID" b="1" dirty="0"/>
              <a:t>total revenue sebesar 7230 Millions.</a:t>
            </a:r>
            <a:endParaRPr lang="en-ID" b="1" dirty="0"/>
          </a:p>
        </p:txBody>
      </p:sp>
      <p:sp>
        <p:nvSpPr>
          <p:cNvPr id="8" name="TextBox 7">
            <a:extLst>
              <a:ext uri="{FF2B5EF4-FFF2-40B4-BE49-F238E27FC236}">
                <a16:creationId xmlns:a16="http://schemas.microsoft.com/office/drawing/2014/main" id="{59CBCE2A-24EF-1F4B-EC74-908360C7677F}"/>
              </a:ext>
            </a:extLst>
          </p:cNvPr>
          <p:cNvSpPr txBox="1"/>
          <p:nvPr/>
        </p:nvSpPr>
        <p:spPr>
          <a:xfrm>
            <a:off x="4572000" y="3616395"/>
            <a:ext cx="4071257" cy="1169551"/>
          </a:xfrm>
          <a:prstGeom prst="rect">
            <a:avLst/>
          </a:prstGeom>
          <a:noFill/>
        </p:spPr>
        <p:txBody>
          <a:bodyPr wrap="square" rtlCol="0">
            <a:spAutoFit/>
          </a:bodyPr>
          <a:lstStyle/>
          <a:p>
            <a:r>
              <a:rPr lang="id-ID" b="1" dirty="0"/>
              <a:t>Insight</a:t>
            </a:r>
          </a:p>
          <a:p>
            <a:endParaRPr lang="id-ID" dirty="0"/>
          </a:p>
          <a:p>
            <a:r>
              <a:rPr lang="id-ID" dirty="0"/>
              <a:t>Total </a:t>
            </a:r>
            <a:r>
              <a:rPr lang="id-ID" b="1" dirty="0"/>
              <a:t>Revenue berdasarkan top product</a:t>
            </a:r>
            <a:r>
              <a:rPr lang="id-ID" dirty="0"/>
              <a:t> terjadi peningkatan </a:t>
            </a:r>
            <a:r>
              <a:rPr lang="id-ID" b="1" dirty="0"/>
              <a:t>dari 6 millions  tahun 2016 </a:t>
            </a:r>
            <a:r>
              <a:rPr lang="id-ID" dirty="0"/>
              <a:t>naik mencapai </a:t>
            </a:r>
            <a:r>
              <a:rPr lang="id-ID" b="1" dirty="0"/>
              <a:t>766 millions pada tahun 2018</a:t>
            </a:r>
            <a:r>
              <a:rPr lang="id-ID" dirty="0"/>
              <a:t>.</a:t>
            </a:r>
            <a:endParaRPr lang="en-ID" b="1" dirty="0"/>
          </a:p>
        </p:txBody>
      </p:sp>
    </p:spTree>
    <p:extLst>
      <p:ext uri="{BB962C8B-B14F-4D97-AF65-F5344CB8AC3E}">
        <p14:creationId xmlns:p14="http://schemas.microsoft.com/office/powerpoint/2010/main" val="1451521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ID" sz="2220" b="1" dirty="0">
                <a:solidFill>
                  <a:schemeClr val="lt1"/>
                </a:solidFill>
              </a:rPr>
              <a:t>Annual Product Category Quality Analysis</a:t>
            </a:r>
          </a:p>
        </p:txBody>
      </p:sp>
      <p:sp>
        <p:nvSpPr>
          <p:cNvPr id="10" name="TextBox 9">
            <a:extLst>
              <a:ext uri="{FF2B5EF4-FFF2-40B4-BE49-F238E27FC236}">
                <a16:creationId xmlns:a16="http://schemas.microsoft.com/office/drawing/2014/main" id="{A42BAC9B-E6D3-E13B-8B9E-6F6BAE75D3E4}"/>
              </a:ext>
            </a:extLst>
          </p:cNvPr>
          <p:cNvSpPr txBox="1"/>
          <p:nvPr/>
        </p:nvSpPr>
        <p:spPr>
          <a:xfrm flipH="1">
            <a:off x="696684" y="600761"/>
            <a:ext cx="3875315" cy="584775"/>
          </a:xfrm>
          <a:prstGeom prst="rect">
            <a:avLst/>
          </a:prstGeom>
          <a:noFill/>
        </p:spPr>
        <p:txBody>
          <a:bodyPr wrap="square" rtlCol="0">
            <a:spAutoFit/>
          </a:bodyPr>
          <a:lstStyle/>
          <a:p>
            <a:r>
              <a:rPr lang="id-ID" sz="1600" b="1" dirty="0"/>
              <a:t>TOTAL CANCELED PRODUCT and TOP CANCELED PRODUCT BY YEAR</a:t>
            </a:r>
            <a:endParaRPr lang="en-ID" sz="1600" b="1" dirty="0"/>
          </a:p>
        </p:txBody>
      </p:sp>
      <p:pic>
        <p:nvPicPr>
          <p:cNvPr id="11" name="Picture 10">
            <a:extLst>
              <a:ext uri="{FF2B5EF4-FFF2-40B4-BE49-F238E27FC236}">
                <a16:creationId xmlns:a16="http://schemas.microsoft.com/office/drawing/2014/main" id="{ABF13D4B-9C8C-F437-8E6B-D38C114237F5}"/>
              </a:ext>
            </a:extLst>
          </p:cNvPr>
          <p:cNvPicPr>
            <a:picLocks noChangeAspect="1"/>
          </p:cNvPicPr>
          <p:nvPr/>
        </p:nvPicPr>
        <p:blipFill>
          <a:blip r:embed="rId3"/>
          <a:stretch>
            <a:fillRect/>
          </a:stretch>
        </p:blipFill>
        <p:spPr>
          <a:xfrm>
            <a:off x="50800" y="600761"/>
            <a:ext cx="696684" cy="696684"/>
          </a:xfrm>
          <a:prstGeom prst="rect">
            <a:avLst/>
          </a:prstGeom>
        </p:spPr>
      </p:pic>
      <p:sp>
        <p:nvSpPr>
          <p:cNvPr id="12" name="TextBox 11">
            <a:extLst>
              <a:ext uri="{FF2B5EF4-FFF2-40B4-BE49-F238E27FC236}">
                <a16:creationId xmlns:a16="http://schemas.microsoft.com/office/drawing/2014/main" id="{C1D15171-EA5C-2940-2B3A-98C45B37CC44}"/>
              </a:ext>
            </a:extLst>
          </p:cNvPr>
          <p:cNvSpPr txBox="1"/>
          <p:nvPr/>
        </p:nvSpPr>
        <p:spPr>
          <a:xfrm>
            <a:off x="311700" y="3384752"/>
            <a:ext cx="4405443" cy="1600438"/>
          </a:xfrm>
          <a:prstGeom prst="rect">
            <a:avLst/>
          </a:prstGeom>
          <a:noFill/>
        </p:spPr>
        <p:txBody>
          <a:bodyPr wrap="square" rtlCol="0">
            <a:spAutoFit/>
          </a:bodyPr>
          <a:lstStyle/>
          <a:p>
            <a:r>
              <a:rPr lang="id-ID" b="1" dirty="0"/>
              <a:t>Insight</a:t>
            </a:r>
          </a:p>
          <a:p>
            <a:endParaRPr lang="id-ID" dirty="0"/>
          </a:p>
          <a:p>
            <a:r>
              <a:rPr lang="id-ID" dirty="0"/>
              <a:t>Grafik </a:t>
            </a:r>
            <a:r>
              <a:rPr lang="id-ID" b="1" dirty="0"/>
              <a:t>total canceled</a:t>
            </a:r>
            <a:r>
              <a:rPr lang="id-ID" dirty="0"/>
              <a:t> berdasarkan tahun, Terlihat bahwa total canceled memiliki tingkat signifikan dari tahun 2016 yang awal nya hanya 26 cancel, pada tahun berikut nya yaitu tahun 2017 dan 2018 meningkat hingga mencapai angka </a:t>
            </a:r>
            <a:r>
              <a:rPr lang="id-ID" b="1" dirty="0"/>
              <a:t>334 kasus</a:t>
            </a:r>
            <a:r>
              <a:rPr lang="id-ID" dirty="0"/>
              <a:t>.</a:t>
            </a:r>
            <a:endParaRPr lang="en-ID" b="1" dirty="0"/>
          </a:p>
        </p:txBody>
      </p:sp>
      <p:pic>
        <p:nvPicPr>
          <p:cNvPr id="14" name="Picture 13">
            <a:extLst>
              <a:ext uri="{FF2B5EF4-FFF2-40B4-BE49-F238E27FC236}">
                <a16:creationId xmlns:a16="http://schemas.microsoft.com/office/drawing/2014/main" id="{9577FF8F-B59D-A21F-723B-1BFED327DFB9}"/>
              </a:ext>
            </a:extLst>
          </p:cNvPr>
          <p:cNvPicPr>
            <a:picLocks noChangeAspect="1"/>
          </p:cNvPicPr>
          <p:nvPr/>
        </p:nvPicPr>
        <p:blipFill>
          <a:blip r:embed="rId4"/>
          <a:stretch>
            <a:fillRect/>
          </a:stretch>
        </p:blipFill>
        <p:spPr>
          <a:xfrm>
            <a:off x="397564" y="1366109"/>
            <a:ext cx="8280000" cy="1982358"/>
          </a:xfrm>
          <a:prstGeom prst="rect">
            <a:avLst/>
          </a:prstGeom>
        </p:spPr>
      </p:pic>
      <p:sp>
        <p:nvSpPr>
          <p:cNvPr id="2" name="TextBox 1">
            <a:extLst>
              <a:ext uri="{FF2B5EF4-FFF2-40B4-BE49-F238E27FC236}">
                <a16:creationId xmlns:a16="http://schemas.microsoft.com/office/drawing/2014/main" id="{DFF359AB-CB2F-B194-1105-36CE0A65A363}"/>
              </a:ext>
            </a:extLst>
          </p:cNvPr>
          <p:cNvSpPr txBox="1"/>
          <p:nvPr/>
        </p:nvSpPr>
        <p:spPr>
          <a:xfrm>
            <a:off x="4593413" y="3377494"/>
            <a:ext cx="4550587" cy="1600438"/>
          </a:xfrm>
          <a:prstGeom prst="rect">
            <a:avLst/>
          </a:prstGeom>
          <a:noFill/>
        </p:spPr>
        <p:txBody>
          <a:bodyPr wrap="square" rtlCol="0">
            <a:spAutoFit/>
          </a:bodyPr>
          <a:lstStyle/>
          <a:p>
            <a:r>
              <a:rPr lang="id-ID" b="1" dirty="0"/>
              <a:t>Insight</a:t>
            </a:r>
          </a:p>
          <a:p>
            <a:endParaRPr lang="id-ID" dirty="0"/>
          </a:p>
          <a:p>
            <a:r>
              <a:rPr lang="id-ID" dirty="0"/>
              <a:t>Total </a:t>
            </a:r>
            <a:r>
              <a:rPr lang="id-ID" b="1" dirty="0"/>
              <a:t>top cancel product</a:t>
            </a:r>
            <a:r>
              <a:rPr lang="id-ID" dirty="0"/>
              <a:t> berdasarkan tahun adalah pada kategori produk </a:t>
            </a:r>
            <a:r>
              <a:rPr lang="id-ID" b="1" dirty="0"/>
              <a:t>health_beauty </a:t>
            </a:r>
            <a:r>
              <a:rPr lang="id-ID" dirty="0"/>
              <a:t>pada tahun 2018</a:t>
            </a:r>
            <a:r>
              <a:rPr lang="id-ID" b="1" dirty="0"/>
              <a:t>, </a:t>
            </a:r>
            <a:r>
              <a:rPr lang="id-ID" dirty="0"/>
              <a:t>sedangkan pada tahun sebelum nya terjadi pada kategori </a:t>
            </a:r>
            <a:r>
              <a:rPr lang="id-ID" b="1" dirty="0"/>
              <a:t>sport_leisure </a:t>
            </a:r>
            <a:r>
              <a:rPr lang="id-ID" dirty="0"/>
              <a:t>dan pada tahun 2016 hanya ada 3 kasus yaitu pada kategori</a:t>
            </a:r>
            <a:r>
              <a:rPr lang="id-ID" b="1" dirty="0"/>
              <a:t> toys.</a:t>
            </a:r>
            <a:endParaRPr lang="en-ID" b="1" dirty="0"/>
          </a:p>
        </p:txBody>
      </p:sp>
    </p:spTree>
    <p:extLst>
      <p:ext uri="{BB962C8B-B14F-4D97-AF65-F5344CB8AC3E}">
        <p14:creationId xmlns:p14="http://schemas.microsoft.com/office/powerpoint/2010/main" val="323542055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TotalTime>
  <Words>662</Words>
  <Application>Microsoft Office PowerPoint</Application>
  <PresentationFormat>On-screen Show (16:9)</PresentationFormat>
  <Paragraphs>92</Paragraphs>
  <Slides>14</Slides>
  <Notes>14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Dosis</vt:lpstr>
      <vt:lpstr>Nunito</vt:lpstr>
      <vt:lpstr>Simple Light</vt:lpstr>
      <vt:lpstr>1_Simple Light</vt:lpstr>
      <vt:lpstr>Analyzing eCommerce Business Performance with SQL</vt:lpstr>
      <vt:lpstr>Overview</vt:lpstr>
      <vt:lpstr>Data Preparation</vt:lpstr>
      <vt:lpstr>Annual Customer Activity Growth Analysis</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Analysis of Annual Payment Type Usage </vt:lpstr>
      <vt:lpstr>Analysis of Annual Payment Type Usage </vt:lpstr>
      <vt:lpstr>Analysis of Annual Payment Type Usage </vt:lpstr>
      <vt:lpstr> </vt:lpstr>
      <vt:lpstr>Certificate of Completion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dc:creator>Aminudin SM</dc:creator>
  <cp:lastModifiedBy>Aminudin SM</cp:lastModifiedBy>
  <cp:revision>3</cp:revision>
  <dcterms:modified xsi:type="dcterms:W3CDTF">2023-03-15T08:21:05Z</dcterms:modified>
</cp:coreProperties>
</file>